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79" r:id="rId3"/>
    <p:sldId id="257" r:id="rId4"/>
    <p:sldId id="277" r:id="rId5"/>
    <p:sldId id="272" r:id="rId6"/>
    <p:sldId id="267" r:id="rId7"/>
    <p:sldId id="282" r:id="rId8"/>
    <p:sldId id="280" r:id="rId9"/>
    <p:sldId id="270" r:id="rId10"/>
    <p:sldId id="271" r:id="rId11"/>
    <p:sldId id="275" r:id="rId12"/>
    <p:sldId id="258" r:id="rId13"/>
    <p:sldId id="273" r:id="rId14"/>
    <p:sldId id="265" r:id="rId15"/>
    <p:sldId id="283" r:id="rId16"/>
    <p:sldId id="260" r:id="rId17"/>
    <p:sldId id="281" r:id="rId18"/>
    <p:sldId id="261" r:id="rId19"/>
    <p:sldId id="263" r:id="rId20"/>
    <p:sldId id="269" r:id="rId21"/>
    <p:sldId id="278" r:id="rId22"/>
    <p:sldId id="264" r:id="rId23"/>
  </p:sldIdLst>
  <p:sldSz cx="9144000" cy="5143500" type="screen16x9"/>
  <p:notesSz cx="6858000" cy="9144000"/>
  <p:defaultTextStyle>
    <a:defPPr lvl="0">
      <a:defRPr lang="fa-IR"/>
    </a:defPPr>
    <a:lvl1pPr lvl="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lvl="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lvl="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lvl="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lvl="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lvl="5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lvl="6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lvl="7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lvl="8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ooei Zohreh" initials="AZ" lastIdx="1" clrIdx="0">
    <p:extLst>
      <p:ext uri="{19B8F6BF-5375-455C-9EA6-DF929625EA0E}">
        <p15:presenceInfo xmlns:p15="http://schemas.microsoft.com/office/powerpoint/2012/main" userId="S-1-5-21-1221312221-3485330606-2962822664-127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6600"/>
    <a:srgbClr val="008000"/>
    <a:srgbClr val="FF09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96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8-20T12:23:37.749" idx="1">
    <p:pos x="10" y="10"/>
    <p:text/>
    <p:extLst>
      <p:ext uri="{C676402C-5697-4E1C-873F-D02D1690AC5C}">
        <p15:threadingInfo xmlns:p15="http://schemas.microsoft.com/office/powerpoint/2012/main" timeZoneBias="-21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B878D-9F4C-4BBA-BD2B-7BC4A1FC7FA7}" type="datetimeFigureOut">
              <a:rPr lang="en-US" smtClean="0"/>
              <a:pPr/>
              <a:t>5/12/2024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D3183-68C8-4968-9B62-A75196827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861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D3183-68C8-4968-9B62-A751968272D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493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D3183-68C8-4968-9B62-A751968272D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41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D3183-68C8-4968-9B62-A751968272D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974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D3183-68C8-4968-9B62-A751968272D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552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D3183-68C8-4968-9B62-A751968272D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118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D3183-68C8-4968-9B62-A751968272D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98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4C114-0519-4650-BDD2-6DB07028B48F}" type="datetimeFigureOut">
              <a:rPr lang="fa-IR"/>
              <a:pPr>
                <a:defRPr/>
              </a:pPr>
              <a:t>05/11/1445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FEF8E-7F76-4463-AA61-479CD59F5E2A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F936E-A5F1-4632-B703-34E59CD1977C}" type="datetimeFigureOut">
              <a:rPr lang="fa-IR"/>
              <a:pPr>
                <a:defRPr/>
              </a:pPr>
              <a:t>05/11/1445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B34FC-AA6A-47F7-806D-7CCA06AF8A5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E4524-D7C5-4BDB-B0FE-A0A7D9E79A06}" type="datetimeFigureOut">
              <a:rPr lang="fa-IR"/>
              <a:pPr>
                <a:defRPr/>
              </a:pPr>
              <a:t>05/11/1445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B07B0-44EA-4171-8942-28C0851203CA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E799A-89E3-4B6F-8710-79C670184A91}" type="datetimeFigureOut">
              <a:rPr lang="fa-IR"/>
              <a:pPr>
                <a:defRPr/>
              </a:pPr>
              <a:t>05/11/1445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B207A-1E64-4577-8776-EBA56A9EF24D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F07E7-F75F-4E18-8F07-4518A78933B1}" type="datetimeFigureOut">
              <a:rPr lang="fa-IR"/>
              <a:pPr>
                <a:defRPr/>
              </a:pPr>
              <a:t>05/11/1445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E693A-F2E9-4748-8BE9-B2F4D1F1E504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CFEE1-6DA9-4DF8-9B37-75DAF2ADF23A}" type="datetimeFigureOut">
              <a:rPr lang="fa-IR"/>
              <a:pPr>
                <a:defRPr/>
              </a:pPr>
              <a:t>05/11/1445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A7088-1F83-4E65-96CD-4DFDFCA97270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38931-B0D2-430F-915A-C8A8D8337B99}" type="datetimeFigureOut">
              <a:rPr lang="fa-IR"/>
              <a:pPr>
                <a:defRPr/>
              </a:pPr>
              <a:t>05/11/1445</a:t>
            </a:fld>
            <a:endParaRPr lang="fa-I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0179E-5B06-492A-B61A-F30D0615A705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25B91-1CEA-479A-A88E-377948BECEBD}" type="datetimeFigureOut">
              <a:rPr lang="fa-IR"/>
              <a:pPr>
                <a:defRPr/>
              </a:pPr>
              <a:t>05/11/1445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5C92B-EBFC-49C9-921E-6AD3DBBB7BED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D0713-E360-4158-9F71-EAC087EC8A3E}" type="datetimeFigureOut">
              <a:rPr lang="fa-IR"/>
              <a:pPr>
                <a:defRPr/>
              </a:pPr>
              <a:t>05/11/1445</a:t>
            </a:fld>
            <a:endParaRPr lang="fa-I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6E40C-0771-48F9-8EFD-F7BF804F45A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64A03-34D2-47A4-81EE-2353E07496B0}" type="datetimeFigureOut">
              <a:rPr lang="fa-IR"/>
              <a:pPr>
                <a:defRPr/>
              </a:pPr>
              <a:t>05/11/1445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787DE-C0B1-4A84-9BFA-87AFDDDEEC1C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F8495-F426-4F63-908D-E1A3D60FDD66}" type="datetimeFigureOut">
              <a:rPr lang="fa-IR"/>
              <a:pPr>
                <a:defRPr/>
              </a:pPr>
              <a:t>05/11/1445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03AAE-6371-45D5-AF32-1F3941BD1EF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BE276B-72D3-4A69-B2AA-8701D302D77C}" type="datetimeFigureOut">
              <a:rPr lang="fa-IR"/>
              <a:pPr>
                <a:defRPr/>
              </a:pPr>
              <a:t>05/11/1445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0CED36-DC0C-49BC-A6D2-EBF6FB93BF78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03EF2BA-A43C-26D6-7A9F-3F37BA3070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7630" y="3044859"/>
            <a:ext cx="1326370" cy="153843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659466" y="0"/>
            <a:ext cx="477162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B Nazanin" pitchFamily="2" charset="-78"/>
              </a:rPr>
              <a:t>تعاریف مربوط به </a:t>
            </a:r>
            <a:r>
              <a:rPr lang="en-US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B Nazanin" pitchFamily="2" charset="-78"/>
              </a:rPr>
              <a:t>TRL</a:t>
            </a:r>
            <a:endParaRPr lang="fa-IR" sz="24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B Nazanin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70234" y="136044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68712" y="349956"/>
            <a:ext cx="712563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1200" dirty="0">
                <a:solidFill>
                  <a:srgbClr val="FF0000"/>
                </a:solidFill>
                <a:cs typeface="B Nazanin" panose="00000400000000000000" pitchFamily="2" charset="-78"/>
              </a:rPr>
              <a:t>سطح آمادگی محصول: در جدول بالا یکی از گزینه های زیر وارد شود.</a:t>
            </a:r>
          </a:p>
          <a:p>
            <a:pPr algn="r"/>
            <a:r>
              <a:rPr lang="en-US" sz="1200" dirty="0">
                <a:cs typeface="B Nazanin" panose="00000400000000000000" pitchFamily="2" charset="-78"/>
              </a:rPr>
              <a:t> </a:t>
            </a:r>
            <a:r>
              <a:rPr lang="fa-IR" sz="1200" dirty="0">
                <a:cs typeface="B Nazanin" panose="00000400000000000000" pitchFamily="2" charset="-78"/>
              </a:rPr>
              <a:t>مشاهده و درک اصول علمی پایه و گزارش آنها</a:t>
            </a:r>
            <a:r>
              <a:rPr lang="en-US" sz="1200" dirty="0">
                <a:cs typeface="B Nazanin" panose="00000400000000000000" pitchFamily="2" charset="-78"/>
              </a:rPr>
              <a:t>:TRL1</a:t>
            </a:r>
          </a:p>
          <a:p>
            <a:pPr algn="r"/>
            <a:r>
              <a:rPr lang="fa-IR" sz="1200" dirty="0">
                <a:cs typeface="B Nazanin" panose="00000400000000000000" pitchFamily="2" charset="-78"/>
              </a:rPr>
              <a:t>:مدل سازی ایده اصلی فناوری و کاربرد آن</a:t>
            </a:r>
            <a:r>
              <a:rPr lang="en-US" sz="1200" dirty="0">
                <a:cs typeface="B Nazanin" panose="00000400000000000000" pitchFamily="2" charset="-78"/>
              </a:rPr>
              <a:t>TRL2</a:t>
            </a:r>
          </a:p>
          <a:p>
            <a:pPr algn="r"/>
            <a:r>
              <a:rPr lang="fa-IR" sz="1200" dirty="0">
                <a:cs typeface="B Nazanin" panose="00000400000000000000" pitchFamily="2" charset="-78"/>
              </a:rPr>
              <a:t> اثبات عملکرد در سطح مدل ریاضی و آزمایش های اولیه</a:t>
            </a:r>
            <a:r>
              <a:rPr lang="en-US" sz="1200" dirty="0">
                <a:cs typeface="B Nazanin" panose="00000400000000000000" pitchFamily="2" charset="-78"/>
              </a:rPr>
              <a:t>:TRL3</a:t>
            </a:r>
          </a:p>
          <a:p>
            <a:pPr algn="r"/>
            <a:r>
              <a:rPr lang="fa-IR" sz="1200" dirty="0">
                <a:cs typeface="B Nazanin" panose="00000400000000000000" pitchFamily="2" charset="-78"/>
              </a:rPr>
              <a:t>: دستیابی به نمونه آزمایشگاهی کارآمد در محیط آزمایشگاهی</a:t>
            </a:r>
            <a:r>
              <a:rPr lang="en-US" sz="1200" dirty="0">
                <a:cs typeface="B Nazanin" panose="00000400000000000000" pitchFamily="2" charset="-78"/>
              </a:rPr>
              <a:t>TRL4</a:t>
            </a:r>
          </a:p>
          <a:p>
            <a:pPr algn="r"/>
            <a:r>
              <a:rPr lang="fa-IR" sz="1200" dirty="0">
                <a:cs typeface="B Nazanin" panose="00000400000000000000" pitchFamily="2" charset="-78"/>
              </a:rPr>
              <a:t>: دستیابی به نمونه آزمایشگاهی کارآمد در محیطی که به محیط عملکرد واقعی شباهت دارد.</a:t>
            </a:r>
            <a:r>
              <a:rPr lang="en-US" sz="1200" dirty="0">
                <a:cs typeface="B Nazanin" panose="00000400000000000000" pitchFamily="2" charset="-78"/>
              </a:rPr>
              <a:t>TRL5</a:t>
            </a:r>
          </a:p>
          <a:p>
            <a:pPr algn="r"/>
            <a:r>
              <a:rPr lang="fa-IR" sz="1200" dirty="0">
                <a:cs typeface="B Nazanin" panose="00000400000000000000" pitchFamily="2" charset="-78"/>
              </a:rPr>
              <a:t>: دستیابی به نمونه اولیه کارآمد در محیطی که به محیط عملکرد واقعی شباهت دارد.</a:t>
            </a:r>
            <a:r>
              <a:rPr lang="en-US" sz="1200" dirty="0">
                <a:cs typeface="B Nazanin" panose="00000400000000000000" pitchFamily="2" charset="-78"/>
              </a:rPr>
              <a:t>TRL6</a:t>
            </a:r>
          </a:p>
          <a:p>
            <a:pPr algn="r"/>
            <a:r>
              <a:rPr lang="fa-IR" sz="1200" dirty="0">
                <a:cs typeface="B Nazanin" panose="00000400000000000000" pitchFamily="2" charset="-78"/>
              </a:rPr>
              <a:t>: اثبات عملکرد نمونه اولیه در محیط واقعی</a:t>
            </a:r>
            <a:r>
              <a:rPr lang="en-US" sz="1200" dirty="0">
                <a:cs typeface="B Nazanin" panose="00000400000000000000" pitchFamily="2" charset="-78"/>
              </a:rPr>
              <a:t>TRL7</a:t>
            </a:r>
          </a:p>
          <a:p>
            <a:pPr algn="r"/>
            <a:r>
              <a:rPr lang="fa-IR" sz="1200" dirty="0">
                <a:cs typeface="B Nazanin" panose="00000400000000000000" pitchFamily="2" charset="-78"/>
              </a:rPr>
              <a:t>: تکمیل سیستم نهایی و دستیابی به شرایط لازم برای کاربرد عملیاتی/ افزایش مقیاس تولید به سطح تولید پایلوت</a:t>
            </a:r>
            <a:r>
              <a:rPr lang="en-US" sz="1200" dirty="0">
                <a:cs typeface="B Nazanin" panose="00000400000000000000" pitchFamily="2" charset="-78"/>
              </a:rPr>
              <a:t>TRL8</a:t>
            </a:r>
          </a:p>
          <a:p>
            <a:pPr algn="r"/>
            <a:r>
              <a:rPr lang="fa-IR" sz="1200" dirty="0">
                <a:cs typeface="B Nazanin" panose="00000400000000000000" pitchFamily="2" charset="-78"/>
              </a:rPr>
              <a:t>: راه اندازی سیستم نهایی در محیط واقعی/ راه اندازی خط تولید</a:t>
            </a:r>
            <a:r>
              <a:rPr lang="en-US" sz="1200" dirty="0">
                <a:cs typeface="B Nazanin" panose="00000400000000000000" pitchFamily="2" charset="-78"/>
              </a:rPr>
              <a:t>TRL9</a:t>
            </a:r>
          </a:p>
          <a:p>
            <a:pPr algn="r"/>
            <a:r>
              <a:rPr lang="fa-IR" sz="1200" dirty="0">
                <a:cs typeface="B Nazanin" panose="00000400000000000000" pitchFamily="2" charset="-78"/>
              </a:rPr>
              <a:t>و مهندسی معکوس</a:t>
            </a:r>
            <a:endParaRPr lang="en-US" sz="1200" dirty="0">
              <a:cs typeface="B Nazanin" panose="00000400000000000000" pitchFamily="2" charset="-78"/>
            </a:endParaRPr>
          </a:p>
          <a:p>
            <a:pPr algn="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0459" y="2560777"/>
            <a:ext cx="70538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1200" dirty="0">
                <a:solidFill>
                  <a:srgbClr val="FF0000"/>
                </a:solidFill>
                <a:cs typeface="B Nazanin" panose="00000400000000000000" pitchFamily="2" charset="-78"/>
              </a:rPr>
              <a:t>وضعیت محصول/خدمت: در جدول بالا یکی از گزینه های زیر وارد شود.</a:t>
            </a:r>
          </a:p>
          <a:p>
            <a:pPr algn="r"/>
            <a:r>
              <a:rPr lang="fa-IR" sz="1200" dirty="0">
                <a:cs typeface="B Nazanin" panose="00000400000000000000" pitchFamily="2" charset="-78"/>
              </a:rPr>
              <a:t>1- ایده دارای طرح تجاری</a:t>
            </a:r>
          </a:p>
          <a:p>
            <a:pPr algn="r"/>
            <a:r>
              <a:rPr lang="fa-IR" sz="1200" dirty="0">
                <a:cs typeface="B Nazanin" panose="00000400000000000000" pitchFamily="2" charset="-78"/>
              </a:rPr>
              <a:t>2- نمونه آزمایشگاهی</a:t>
            </a:r>
          </a:p>
          <a:p>
            <a:pPr algn="r"/>
            <a:r>
              <a:rPr lang="fa-IR" sz="1200" dirty="0">
                <a:cs typeface="B Nazanin" panose="00000400000000000000" pitchFamily="2" charset="-78"/>
              </a:rPr>
              <a:t>3- نمونه تجاری(نمونه کارگاهی)</a:t>
            </a:r>
          </a:p>
          <a:p>
            <a:pPr algn="r"/>
            <a:r>
              <a:rPr lang="fa-IR" sz="1200" dirty="0">
                <a:cs typeface="B Nazanin" panose="00000400000000000000" pitchFamily="2" charset="-78"/>
              </a:rPr>
              <a:t>4- تولید نیمه صنعتی(نمونه فروخته شده در حجم کم)</a:t>
            </a:r>
          </a:p>
          <a:p>
            <a:pPr algn="r"/>
            <a:r>
              <a:rPr lang="fa-IR" sz="1200" dirty="0">
                <a:cs typeface="B Nazanin" panose="00000400000000000000" pitchFamily="2" charset="-78"/>
              </a:rPr>
              <a:t>5- تولید صنعتی(فروخته شده در حجم بالا)</a:t>
            </a:r>
            <a:endParaRPr lang="en-US" sz="1200" dirty="0">
              <a:cs typeface="B Nazanin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8712" y="2556774"/>
            <a:ext cx="3089372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a-IR" sz="1200" dirty="0">
                <a:solidFill>
                  <a:srgbClr val="FF0000"/>
                </a:solidFill>
                <a:cs typeface="B Nazanin" panose="00000400000000000000" pitchFamily="2" charset="-78"/>
              </a:rPr>
              <a:t>عنوان استاندارد: در جدول بالا یکی از گزینه های زیر وارد شود.</a:t>
            </a:r>
          </a:p>
          <a:p>
            <a:pPr algn="r"/>
            <a:r>
              <a:rPr lang="fa-IR" sz="1200" dirty="0">
                <a:cs typeface="B Nazanin" panose="00000400000000000000" pitchFamily="2" charset="-78"/>
              </a:rPr>
              <a:t>1- اختراعات</a:t>
            </a:r>
            <a:endParaRPr lang="en-US" sz="1200" dirty="0">
              <a:cs typeface="B Nazanin" panose="00000400000000000000" pitchFamily="2" charset="-78"/>
            </a:endParaRPr>
          </a:p>
          <a:p>
            <a:pPr algn="r"/>
            <a:r>
              <a:rPr lang="fa-IR" sz="1200" dirty="0">
                <a:cs typeface="B Nazanin" panose="00000400000000000000" pitchFamily="2" charset="-78"/>
              </a:rPr>
              <a:t>2- مجور بهداشت</a:t>
            </a:r>
          </a:p>
          <a:p>
            <a:pPr algn="r"/>
            <a:r>
              <a:rPr lang="fa-IR" sz="1200" dirty="0">
                <a:cs typeface="B Nazanin" panose="00000400000000000000" pitchFamily="2" charset="-78"/>
              </a:rPr>
              <a:t>3- مجوز صنایع</a:t>
            </a:r>
          </a:p>
          <a:p>
            <a:pPr algn="r"/>
            <a:r>
              <a:rPr lang="fa-IR" sz="1200" dirty="0">
                <a:cs typeface="B Nazanin" panose="00000400000000000000" pitchFamily="2" charset="-78"/>
              </a:rPr>
              <a:t>4- مجوز مقیاس نو</a:t>
            </a:r>
          </a:p>
          <a:p>
            <a:pPr algn="r"/>
            <a:r>
              <a:rPr lang="fa-IR" sz="1200" dirty="0">
                <a:cs typeface="B Nazanin" panose="00000400000000000000" pitchFamily="2" charset="-78"/>
              </a:rPr>
              <a:t>5- ارشاد</a:t>
            </a:r>
          </a:p>
          <a:p>
            <a:pPr algn="r"/>
            <a:r>
              <a:rPr lang="fa-IR" sz="1200" dirty="0">
                <a:cs typeface="B Nazanin" panose="00000400000000000000" pitchFamily="2" charset="-78"/>
              </a:rPr>
              <a:t>6- انفورماتیک</a:t>
            </a:r>
          </a:p>
          <a:p>
            <a:pPr algn="r"/>
            <a:r>
              <a:rPr lang="fa-IR" sz="1200" dirty="0">
                <a:cs typeface="B Nazanin" panose="00000400000000000000" pitchFamily="2" charset="-78"/>
              </a:rPr>
              <a:t>7- ساجا</a:t>
            </a:r>
          </a:p>
          <a:p>
            <a:pPr algn="r"/>
            <a:r>
              <a:rPr lang="fa-IR" sz="1200" dirty="0">
                <a:cs typeface="B Nazanin" panose="00000400000000000000" pitchFamily="2" charset="-78"/>
              </a:rPr>
              <a:t>8- سمنا</a:t>
            </a:r>
          </a:p>
          <a:p>
            <a:pPr algn="r"/>
            <a:r>
              <a:rPr lang="fa-IR" sz="1200" dirty="0">
                <a:cs typeface="B Nazanin" panose="00000400000000000000" pitchFamily="2" charset="-78"/>
              </a:rPr>
              <a:t>9- تأییدیه سازمان پژوهش های علمی و صنعتی ایران</a:t>
            </a:r>
          </a:p>
          <a:p>
            <a:pPr algn="r"/>
            <a:endParaRPr lang="en-US" sz="1200" dirty="0">
              <a:cs typeface="B Nazanin" panose="00000400000000000000" pitchFamily="2" charset="-7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006DB40-610B-7C41-4FCE-8FA81D4E9C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6441" y="3138010"/>
            <a:ext cx="1329043" cy="154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29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366818"/>
              </p:ext>
            </p:extLst>
          </p:nvPr>
        </p:nvGraphicFramePr>
        <p:xfrm>
          <a:off x="338700" y="1026075"/>
          <a:ext cx="7237186" cy="2491230"/>
        </p:xfrm>
        <a:graphic>
          <a:graphicData uri="http://schemas.openxmlformats.org/drawingml/2006/table">
            <a:tbl>
              <a:tblPr rtl="1"/>
              <a:tblGrid>
                <a:gridCol w="4971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3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6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90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97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5742">
                  <a:extLst>
                    <a:ext uri="{9D8B030D-6E8A-4147-A177-3AD203B41FA5}">
                      <a16:colId xmlns:a16="http://schemas.microsoft.com/office/drawing/2014/main" val="3962294574"/>
                    </a:ext>
                  </a:extLst>
                </a:gridCol>
                <a:gridCol w="745742">
                  <a:extLst>
                    <a:ext uri="{9D8B030D-6E8A-4147-A177-3AD203B41FA5}">
                      <a16:colId xmlns:a16="http://schemas.microsoft.com/office/drawing/2014/main" val="1590187450"/>
                    </a:ext>
                  </a:extLst>
                </a:gridCol>
              </a:tblGrid>
              <a:tr h="50350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3300"/>
                          </a:solidFill>
                          <a:effectLst/>
                          <a:latin typeface="B Koodak" panose="00000700000000000000" pitchFamily="2" charset="-78"/>
                          <a:cs typeface="B Nazanin" panose="00000400000000000000" pitchFamily="2" charset="-78"/>
                        </a:rPr>
                        <a:t>ردیف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3300"/>
                          </a:solidFill>
                          <a:effectLst/>
                          <a:latin typeface="B Koodak" panose="00000700000000000000" pitchFamily="2" charset="-78"/>
                          <a:cs typeface="B Nazanin" panose="00000400000000000000" pitchFamily="2" charset="-78"/>
                        </a:rPr>
                        <a:t>عنوان محصول/خدمات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3300"/>
                          </a:solidFill>
                          <a:effectLst/>
                          <a:latin typeface="B Koodak" panose="00000700000000000000" pitchFamily="2" charset="-78"/>
                          <a:cs typeface="B Nazanin" panose="00000400000000000000" pitchFamily="2" charset="-78"/>
                        </a:rPr>
                        <a:t>میزان تقاضا در سطح کشور  (حجمی/ ریالی) 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3300"/>
                          </a:solidFill>
                          <a:effectLst/>
                          <a:latin typeface="B Koodak" panose="00000700000000000000" pitchFamily="2" charset="-78"/>
                          <a:cs typeface="B Nazanin" panose="00000400000000000000" pitchFamily="2" charset="-78"/>
                        </a:rPr>
                        <a:t>میزان واردات به کشور</a:t>
                      </a:r>
                      <a:br>
                        <a:rPr lang="fa-IR" sz="1200" b="1" i="0" u="none" strike="noStrike" dirty="0">
                          <a:solidFill>
                            <a:srgbClr val="003300"/>
                          </a:solidFill>
                          <a:effectLst/>
                          <a:latin typeface="B Koodak" panose="00000700000000000000" pitchFamily="2" charset="-78"/>
                          <a:cs typeface="B Nazanin" panose="00000400000000000000" pitchFamily="2" charset="-78"/>
                        </a:rPr>
                      </a:br>
                      <a:r>
                        <a:rPr lang="fa-IR" sz="1200" b="1" i="0" u="none" strike="noStrike" dirty="0">
                          <a:solidFill>
                            <a:srgbClr val="003300"/>
                          </a:solidFill>
                          <a:effectLst/>
                          <a:latin typeface="B Koodak" panose="00000700000000000000" pitchFamily="2" charset="-78"/>
                          <a:cs typeface="B Nazanin" panose="00000400000000000000" pitchFamily="2" charset="-78"/>
                        </a:rPr>
                        <a:t> (حجمی/ ریالی) 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3300"/>
                          </a:solidFill>
                          <a:effectLst/>
                          <a:latin typeface="B Koodak" panose="00000700000000000000" pitchFamily="2" charset="-78"/>
                          <a:cs typeface="B Nazanin" panose="00000400000000000000" pitchFamily="2" charset="-78"/>
                        </a:rPr>
                        <a:t>میزان تولید داخل</a:t>
                      </a:r>
                    </a:p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3300"/>
                          </a:solidFill>
                          <a:effectLst/>
                          <a:latin typeface="B Koodak" panose="00000700000000000000" pitchFamily="2" charset="-78"/>
                          <a:cs typeface="B Nazanin" panose="00000400000000000000" pitchFamily="2" charset="-78"/>
                        </a:rPr>
                        <a:t> (حجمی/ ریالی) 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3300"/>
                          </a:solidFill>
                          <a:effectLst/>
                          <a:latin typeface="B Koodak" panose="00000700000000000000" pitchFamily="2" charset="-78"/>
                          <a:cs typeface="B Nazanin" panose="00000400000000000000" pitchFamily="2" charset="-78"/>
                        </a:rPr>
                        <a:t>رقبای داخلی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3300"/>
                          </a:solidFill>
                          <a:effectLst/>
                          <a:latin typeface="B Koodak" panose="00000700000000000000" pitchFamily="2" charset="-78"/>
                          <a:cs typeface="B Nazanin" panose="00000400000000000000" pitchFamily="2" charset="-78"/>
                        </a:rPr>
                        <a:t>تولید کنندگان خارجی</a:t>
                      </a:r>
                    </a:p>
                  </a:txBody>
                  <a:tcPr marL="6480" marR="6480" marT="6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222"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Koodak" panose="000007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Koodak" panose="000007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Koodak" panose="000007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Koodak" panose="000007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Koodak" panose="000007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 Koodak" panose="00000700000000000000" pitchFamily="2" charset="-78"/>
                        <a:cs typeface="B Koodak" panose="00000700000000000000" pitchFamily="2" charset="-78"/>
                      </a:endParaRP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 Koodak" panose="00000700000000000000" pitchFamily="2" charset="-78"/>
                        <a:cs typeface="B Koodak" panose="00000700000000000000" pitchFamily="2" charset="-78"/>
                      </a:endParaRP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222"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Koodak" panose="000007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Koodak" panose="000007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Koodak" panose="000007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Koodak" panose="000007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Koodak" panose="000007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B Koodak" panose="00000700000000000000" pitchFamily="2" charset="-78"/>
                        <a:cs typeface="B Koodak" panose="00000700000000000000" pitchFamily="2" charset="-78"/>
                      </a:endParaRP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B Koodak" panose="00000700000000000000" pitchFamily="2" charset="-78"/>
                        <a:cs typeface="B Koodak" panose="00000700000000000000" pitchFamily="2" charset="-78"/>
                      </a:endParaRP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222"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Koodak" panose="000007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Koodak" panose="000007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Koodak" panose="000007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Koodak" panose="000007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Koodak" panose="000007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B Koodak" panose="00000700000000000000" pitchFamily="2" charset="-78"/>
                        <a:cs typeface="B Koodak" panose="00000700000000000000" pitchFamily="2" charset="-78"/>
                      </a:endParaRP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B Koodak" panose="00000700000000000000" pitchFamily="2" charset="-78"/>
                        <a:cs typeface="B Koodak" panose="00000700000000000000" pitchFamily="2" charset="-78"/>
                      </a:endParaRP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222"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Koodak" panose="000007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Koodak" panose="000007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Koodak" panose="000007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Koodak" panose="000007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Koodak" panose="000007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B Koodak" panose="00000700000000000000" pitchFamily="2" charset="-78"/>
                        <a:cs typeface="B Koodak" panose="00000700000000000000" pitchFamily="2" charset="-78"/>
                      </a:endParaRP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B Koodak" panose="00000700000000000000" pitchFamily="2" charset="-78"/>
                        <a:cs typeface="B Koodak" panose="00000700000000000000" pitchFamily="2" charset="-78"/>
                      </a:endParaRP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222"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Koodak" panose="000007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Koodak" panose="000007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Koodak" panose="000007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Koodak" panose="000007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 Koodak" panose="00000700000000000000" pitchFamily="2" charset="-78"/>
                          <a:cs typeface="B Koodak" panose="00000700000000000000" pitchFamily="2" charset="-78"/>
                        </a:rPr>
                        <a:t> </a:t>
                      </a: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 Koodak" panose="00000700000000000000" pitchFamily="2" charset="-78"/>
                        <a:cs typeface="B Koodak" panose="00000700000000000000" pitchFamily="2" charset="-78"/>
                      </a:endParaRP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lnSpc>
                          <a:spcPct val="300000"/>
                        </a:lnSpc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B Koodak" panose="00000700000000000000" pitchFamily="2" charset="-78"/>
                        <a:cs typeface="B Koodak" panose="00000700000000000000" pitchFamily="2" charset="-78"/>
                      </a:endParaRPr>
                    </a:p>
                  </a:txBody>
                  <a:tcPr marL="6480" marR="6480" marT="6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56825" y="273666"/>
            <a:ext cx="6765637" cy="564274"/>
          </a:xfrm>
          <a:ln>
            <a:solidFill>
              <a:srgbClr val="008000"/>
            </a:solidFill>
          </a:ln>
        </p:spPr>
        <p:txBody>
          <a:bodyPr/>
          <a:lstStyle/>
          <a:p>
            <a:r>
              <a:rPr lang="fa-IR" sz="3200" dirty="0">
                <a:solidFill>
                  <a:srgbClr val="C00000"/>
                </a:solidFill>
                <a:cs typeface="B Nazanin" panose="00000400000000000000" pitchFamily="2" charset="-78"/>
              </a:rPr>
              <a:t>وضعیت بازار محصول/ خدمات فناورانه </a:t>
            </a:r>
            <a:endParaRPr lang="en-US" sz="3200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37F7FC-9945-906E-4275-55AFC1D1B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4957" y="3166495"/>
            <a:ext cx="1329043" cy="154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906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63418" y="-20894"/>
            <a:ext cx="719512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B Nazanin" pitchFamily="2" charset="-78"/>
              </a:rPr>
              <a:t>وضعیت فروش محصولات و خدمات فناورانه</a:t>
            </a:r>
            <a:r>
              <a:rPr lang="en-US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B Nazanin" pitchFamily="2" charset="-78"/>
              </a:rPr>
              <a:t> </a:t>
            </a:r>
            <a:r>
              <a:rPr lang="fa-IR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B Nazanin" pitchFamily="2" charset="-78"/>
              </a:rPr>
              <a:t>(در صورت وجود)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252401"/>
              </p:ext>
            </p:extLst>
          </p:nvPr>
        </p:nvGraphicFramePr>
        <p:xfrm>
          <a:off x="321715" y="462844"/>
          <a:ext cx="7538015" cy="4508572"/>
        </p:xfrm>
        <a:graphic>
          <a:graphicData uri="http://schemas.openxmlformats.org/drawingml/2006/table">
            <a:tbl>
              <a:tblPr rtl="1"/>
              <a:tblGrid>
                <a:gridCol w="2215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9716">
                  <a:extLst>
                    <a:ext uri="{9D8B030D-6E8A-4147-A177-3AD203B41FA5}">
                      <a16:colId xmlns:a16="http://schemas.microsoft.com/office/drawing/2014/main" val="3568547327"/>
                    </a:ext>
                  </a:extLst>
                </a:gridCol>
                <a:gridCol w="617084">
                  <a:extLst>
                    <a:ext uri="{9D8B030D-6E8A-4147-A177-3AD203B41FA5}">
                      <a16:colId xmlns:a16="http://schemas.microsoft.com/office/drawing/2014/main" val="2760177325"/>
                    </a:ext>
                  </a:extLst>
                </a:gridCol>
                <a:gridCol w="799437">
                  <a:extLst>
                    <a:ext uri="{9D8B030D-6E8A-4147-A177-3AD203B41FA5}">
                      <a16:colId xmlns:a16="http://schemas.microsoft.com/office/drawing/2014/main" val="3826688555"/>
                    </a:ext>
                  </a:extLst>
                </a:gridCol>
                <a:gridCol w="688622">
                  <a:extLst>
                    <a:ext uri="{9D8B030D-6E8A-4147-A177-3AD203B41FA5}">
                      <a16:colId xmlns:a16="http://schemas.microsoft.com/office/drawing/2014/main" val="93990738"/>
                    </a:ext>
                  </a:extLst>
                </a:gridCol>
                <a:gridCol w="593745">
                  <a:extLst>
                    <a:ext uri="{9D8B030D-6E8A-4147-A177-3AD203B41FA5}">
                      <a16:colId xmlns:a16="http://schemas.microsoft.com/office/drawing/2014/main" val="1252049633"/>
                    </a:ext>
                  </a:extLst>
                </a:gridCol>
                <a:gridCol w="904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9858">
                <a:tc rowSpan="3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عنوان محصولات یا خدمات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حوزه فناوری محصول یا خدمت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میزان فروش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(میلیون ریال)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حاشیه سود 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فروش قطعی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a-IR" dirty="0">
                          <a:cs typeface="B Nazanin" panose="00000400000000000000" pitchFamily="2" charset="-78"/>
                        </a:rPr>
                        <a:t>پیش بینی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3668180"/>
                  </a:ext>
                </a:extLst>
              </a:tr>
              <a:tr h="5439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1399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1400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1401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1402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536648"/>
                  </a:ext>
                </a:extLst>
              </a:tr>
              <a:tr h="545531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34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514">
                <a:tc>
                  <a:txBody>
                    <a:bodyPr/>
                    <a:lstStyle/>
                    <a:p>
                      <a:pPr algn="ctr"/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514">
                <a:tc>
                  <a:txBody>
                    <a:bodyPr/>
                    <a:lstStyle/>
                    <a:p>
                      <a:pPr algn="ctr"/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514">
                <a:tc gridSpan="2">
                  <a:txBody>
                    <a:bodyPr/>
                    <a:lstStyle/>
                    <a:p>
                      <a:pPr algn="ctr"/>
                      <a:r>
                        <a:rPr kumimoji="0" lang="fa-I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+mn-ea"/>
                          <a:cs typeface="B Nazanin" pitchFamily="2" charset="-78"/>
                        </a:rPr>
                        <a:t>جمع کل فروش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+mn-ea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287AE766-E372-5123-6D52-83C577FDF7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682276"/>
              </p:ext>
            </p:extLst>
          </p:nvPr>
        </p:nvGraphicFramePr>
        <p:xfrm>
          <a:off x="624436" y="982403"/>
          <a:ext cx="6949382" cy="2042160"/>
        </p:xfrm>
        <a:graphic>
          <a:graphicData uri="http://schemas.openxmlformats.org/drawingml/2006/table">
            <a:tbl>
              <a:tblPr rtl="1"/>
              <a:tblGrid>
                <a:gridCol w="3269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0254">
                  <a:extLst>
                    <a:ext uri="{9D8B030D-6E8A-4147-A177-3AD203B41FA5}">
                      <a16:colId xmlns:a16="http://schemas.microsoft.com/office/drawing/2014/main" val="1820009884"/>
                    </a:ext>
                  </a:extLst>
                </a:gridCol>
                <a:gridCol w="1989455">
                  <a:extLst>
                    <a:ext uri="{9D8B030D-6E8A-4147-A177-3AD203B41FA5}">
                      <a16:colId xmlns:a16="http://schemas.microsoft.com/office/drawing/2014/main" val="713699312"/>
                    </a:ext>
                  </a:extLst>
                </a:gridCol>
              </a:tblGrid>
              <a:tr h="50272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عنوان شاخص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>
                          <a:solidFill>
                            <a:srgbClr val="FF0000"/>
                          </a:solidFill>
                          <a:cs typeface="B Nazanin" pitchFamily="2" charset="-78"/>
                        </a:rPr>
                        <a:t>مبلغ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(</a:t>
                      </a:r>
                      <a:r>
                        <a:rPr kumimoji="0" lang="fa-I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میلیون ریال</a:t>
                      </a:r>
                      <a:r>
                        <a:rPr kumimoji="0" lang="fa-I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solidFill>
                            <a:srgbClr val="FF0000"/>
                          </a:solidFill>
                          <a:cs typeface="B Nazanin" pitchFamily="2" charset="-78"/>
                        </a:rPr>
                        <a:t>منبع تامین هزینه ها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سرمایه ثابت مورد نیاز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سرمایه در گردش مورد نیاز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315814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B Nazanin" pitchFamily="2" charset="-78"/>
                        </a:rPr>
                        <a:t>هزینه های توسعه ای و بخش 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B Nazanin" pitchFamily="2" charset="-78"/>
                        </a:rPr>
                        <a:t>R&amp;D</a:t>
                      </a:r>
                      <a:endParaRPr kumimoji="0" lang="fa-I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184465"/>
                  </a:ext>
                </a:extLst>
              </a:tr>
              <a:tr h="174508"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گردش مالی سال گذشته (در صورت وجود)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67998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D64768E-6BD5-5E88-DA14-C27B07F980E6}"/>
              </a:ext>
            </a:extLst>
          </p:cNvPr>
          <p:cNvSpPr txBox="1"/>
          <p:nvPr/>
        </p:nvSpPr>
        <p:spPr>
          <a:xfrm>
            <a:off x="1025237" y="272280"/>
            <a:ext cx="64469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B Nazanin" pitchFamily="2" charset="-78"/>
              </a:rPr>
              <a:t>شاخص های مالی و اقتصادی کسب و کار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D0A675-E5AF-8460-EDA3-E63C76AB1A79}"/>
              </a:ext>
            </a:extLst>
          </p:cNvPr>
          <p:cNvSpPr txBox="1"/>
          <p:nvPr/>
        </p:nvSpPr>
        <p:spPr>
          <a:xfrm>
            <a:off x="5187236" y="3273021"/>
            <a:ext cx="2386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دوره بازگشت سرمایه (سال):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نرخ سود مورد انتظار:</a:t>
            </a:r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3F7B37-FC60-39FB-2C7B-0E9586E859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4957" y="3090180"/>
            <a:ext cx="1329043" cy="154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891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299B1F76-1EE3-FB4A-7B94-7EFF785ADA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956231"/>
              </p:ext>
            </p:extLst>
          </p:nvPr>
        </p:nvGraphicFramePr>
        <p:xfrm>
          <a:off x="738909" y="602788"/>
          <a:ext cx="6982692" cy="3950738"/>
        </p:xfrm>
        <a:graphic>
          <a:graphicData uri="http://schemas.openxmlformats.org/drawingml/2006/table">
            <a:tbl>
              <a:tblPr firstRow="1" bandRow="1"/>
              <a:tblGrid>
                <a:gridCol w="1745673">
                  <a:extLst>
                    <a:ext uri="{9D8B030D-6E8A-4147-A177-3AD203B41FA5}">
                      <a16:colId xmlns:a16="http://schemas.microsoft.com/office/drawing/2014/main" val="2616900023"/>
                    </a:ext>
                  </a:extLst>
                </a:gridCol>
                <a:gridCol w="1745673">
                  <a:extLst>
                    <a:ext uri="{9D8B030D-6E8A-4147-A177-3AD203B41FA5}">
                      <a16:colId xmlns:a16="http://schemas.microsoft.com/office/drawing/2014/main" val="1132914912"/>
                    </a:ext>
                  </a:extLst>
                </a:gridCol>
                <a:gridCol w="1745673">
                  <a:extLst>
                    <a:ext uri="{9D8B030D-6E8A-4147-A177-3AD203B41FA5}">
                      <a16:colId xmlns:a16="http://schemas.microsoft.com/office/drawing/2014/main" val="306804832"/>
                    </a:ext>
                  </a:extLst>
                </a:gridCol>
                <a:gridCol w="1745673">
                  <a:extLst>
                    <a:ext uri="{9D8B030D-6E8A-4147-A177-3AD203B41FA5}">
                      <a16:colId xmlns:a16="http://schemas.microsoft.com/office/drawing/2014/main" val="537407834"/>
                    </a:ext>
                  </a:extLst>
                </a:gridCol>
              </a:tblGrid>
              <a:tr h="1334976">
                <a:tc>
                  <a:txBody>
                    <a:bodyPr/>
                    <a:lstStyle/>
                    <a:p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dirty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cs typeface="B Nazanin" pitchFamily="2" charset="-78"/>
                        </a:rPr>
                        <a:t>عنوان و تصاویر محصولات/خدمات فناورانه شرکت</a:t>
                      </a:r>
                      <a:endParaRPr lang="en-US" sz="1800" b="1" dirty="0">
                        <a:ln w="1905"/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cs typeface="B Nazanin" pitchFamily="2" charset="-78"/>
                      </a:endParaRPr>
                    </a:p>
                    <a:p>
                      <a:pPr algn="r"/>
                      <a:endParaRPr lang="en-US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1756840"/>
                  </a:ext>
                </a:extLst>
              </a:tr>
              <a:tr h="411433">
                <a:tc>
                  <a:txBody>
                    <a:bodyPr/>
                    <a:lstStyle/>
                    <a:p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>
                          <a:cs typeface="B Nazanin" panose="00000400000000000000" pitchFamily="2" charset="-78"/>
                        </a:rPr>
                        <a:t>عنوان: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293889"/>
                  </a:ext>
                </a:extLst>
              </a:tr>
              <a:tr h="1652751">
                <a:tc>
                  <a:txBody>
                    <a:bodyPr/>
                    <a:lstStyle/>
                    <a:p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kern="0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عنوان و تصاویر تجهيزات و امكانات خاص واحد فناور</a:t>
                      </a:r>
                    </a:p>
                    <a:p>
                      <a:pPr algn="r"/>
                      <a:endParaRPr lang="en-US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013735"/>
                  </a:ext>
                </a:extLst>
              </a:tr>
              <a:tr h="551578">
                <a:tc>
                  <a:txBody>
                    <a:bodyPr/>
                    <a:lstStyle/>
                    <a:p>
                      <a:endParaRPr lang="en-US" sz="16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1600" dirty="0">
                          <a:cs typeface="B Nazanin" panose="00000400000000000000" pitchFamily="2" charset="-78"/>
                        </a:rPr>
                        <a:t>عنوان: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30955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0D57152-B0CF-097A-7F9B-851046B87C4C}"/>
              </a:ext>
            </a:extLst>
          </p:cNvPr>
          <p:cNvSpPr txBox="1"/>
          <p:nvPr/>
        </p:nvSpPr>
        <p:spPr>
          <a:xfrm>
            <a:off x="1006764" y="141123"/>
            <a:ext cx="644698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B Nazanin" pitchFamily="2" charset="-78"/>
              </a:rPr>
              <a:t>تصاویرمحصولات و امکانات شرکت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CC03C50-2691-CF7B-2A8A-EAD400447B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4957" y="3065432"/>
            <a:ext cx="1329043" cy="154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183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CFFED66-0FE3-DB91-B5EE-C60DC1D09933}"/>
              </a:ext>
            </a:extLst>
          </p:cNvPr>
          <p:cNvSpPr/>
          <p:nvPr/>
        </p:nvSpPr>
        <p:spPr>
          <a:xfrm>
            <a:off x="850232" y="471070"/>
            <a:ext cx="711573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 eaLnBrk="1" hangingPunct="1">
              <a:lnSpc>
                <a:spcPct val="150000"/>
              </a:lnSpc>
            </a:pPr>
            <a:r>
              <a:rPr lang="fa-IR" altLang="fa-IR" sz="2400" b="1" dirty="0">
                <a:solidFill>
                  <a:srgbClr val="C00000"/>
                </a:solidFill>
                <a:cs typeface="B Zar" panose="00000400000000000000" pitchFamily="2" charset="-78"/>
              </a:rPr>
              <a:t> </a:t>
            </a:r>
            <a:r>
              <a:rPr lang="fa-IR" sz="2400" b="1" dirty="0">
                <a:solidFill>
                  <a:srgbClr val="C00000"/>
                </a:solidFill>
                <a:cs typeface="B Zar" panose="00000400000000000000" pitchFamily="2" charset="-78"/>
              </a:rPr>
              <a:t>مشخصات فنی </a:t>
            </a:r>
            <a:r>
              <a:rPr lang="fa-IR" altLang="fa-IR" sz="2400" b="1" dirty="0">
                <a:solidFill>
                  <a:srgbClr val="C00000"/>
                </a:solidFill>
                <a:cs typeface="B Zar" panose="00000400000000000000" pitchFamily="2" charset="-78"/>
              </a:rPr>
              <a:t>محصول در دست توسعه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471D25-314E-010C-3D2C-F1B28C529514}"/>
              </a:ext>
            </a:extLst>
          </p:cNvPr>
          <p:cNvSpPr txBox="1"/>
          <p:nvPr/>
        </p:nvSpPr>
        <p:spPr>
          <a:xfrm>
            <a:off x="1558785" y="1458754"/>
            <a:ext cx="6300205" cy="24160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00B0F0"/>
              </a:buClr>
              <a:buSzPct val="145000"/>
              <a:buFont typeface="Wingdings" panose="05000000000000000000" pitchFamily="2" charset="2"/>
              <a:buChar char="q"/>
              <a:tabLst/>
              <a:defRPr/>
            </a:pPr>
            <a:r>
              <a:rPr kumimoji="0" lang="fa-I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B Koodak"/>
              </a:rPr>
              <a:t>...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/>
              <a:ea typeface="+mn-ea"/>
              <a:cs typeface="B Koodak"/>
            </a:endParaRPr>
          </a:p>
          <a:p>
            <a:pPr marL="285750" marR="0" lvl="0" indent="-28575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00B0F0"/>
              </a:buClr>
              <a:buSzPct val="145000"/>
              <a:buFont typeface="Wingdings" panose="05000000000000000000" pitchFamily="2" charset="2"/>
              <a:buChar char="q"/>
              <a:tabLst/>
              <a:defRPr/>
            </a:pPr>
            <a:r>
              <a:rPr kumimoji="0" lang="fa-I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B Koodak"/>
              </a:rPr>
              <a:t>...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/>
              <a:ea typeface="+mn-ea"/>
              <a:cs typeface="B Koodak"/>
            </a:endParaRPr>
          </a:p>
          <a:p>
            <a:pPr marL="285750" marR="0" lvl="0" indent="-28575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00B0F0"/>
              </a:buClr>
              <a:buSzPct val="145000"/>
              <a:buFont typeface="Wingdings" panose="05000000000000000000" pitchFamily="2" charset="2"/>
              <a:buChar char="q"/>
              <a:tabLst/>
              <a:defRPr/>
            </a:pPr>
            <a:r>
              <a:rPr kumimoji="0" lang="fa-I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B Koodak"/>
              </a:rPr>
              <a:t>...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/>
              <a:ea typeface="+mn-ea"/>
              <a:cs typeface="B Koodak"/>
            </a:endParaRPr>
          </a:p>
          <a:p>
            <a:pPr marL="285750" marR="0" lvl="0" indent="-28575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00B0F0"/>
              </a:buClr>
              <a:buSzPct val="145000"/>
              <a:buFont typeface="Wingdings" panose="05000000000000000000" pitchFamily="2" charset="2"/>
              <a:buChar char="q"/>
              <a:tabLst/>
              <a:defRPr/>
            </a:pPr>
            <a:r>
              <a:rPr kumimoji="0" lang="fa-I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B Koodak"/>
              </a:rPr>
              <a:t>...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/>
              <a:ea typeface="+mn-ea"/>
              <a:cs typeface="B Koodak"/>
            </a:endParaRPr>
          </a:p>
          <a:p>
            <a:pPr marL="285750" marR="0" lvl="0" indent="-28575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00B0F0"/>
              </a:buClr>
              <a:buSzPct val="145000"/>
              <a:buFont typeface="Wingdings" panose="05000000000000000000" pitchFamily="2" charset="2"/>
              <a:buChar char="q"/>
              <a:tabLst/>
              <a:defRPr/>
            </a:pPr>
            <a:r>
              <a:rPr kumimoji="0" lang="fa-I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B Koodak"/>
              </a:rPr>
              <a:t>...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/>
              <a:ea typeface="+mn-ea"/>
              <a:cs typeface="B Koodak"/>
            </a:endParaRPr>
          </a:p>
          <a:p>
            <a:pPr marL="285750" marR="0" lvl="0" indent="-28575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00B0F0"/>
              </a:buClr>
              <a:buSzPct val="145000"/>
              <a:buFont typeface="Wingdings" panose="05000000000000000000" pitchFamily="2" charset="2"/>
              <a:buChar char="q"/>
              <a:tabLst/>
              <a:defRPr/>
            </a:pPr>
            <a:r>
              <a:rPr kumimoji="0" lang="fa-I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/>
                <a:ea typeface="+mn-ea"/>
                <a:cs typeface="B Koodak"/>
              </a:rPr>
              <a:t>...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/>
              <a:ea typeface="+mn-ea"/>
              <a:cs typeface="B Koodak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1BC9A9F-82E0-9BF6-012A-EC2BE69DD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4957" y="3103589"/>
            <a:ext cx="1329043" cy="154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8024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60475" y="94542"/>
            <a:ext cx="69734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B Nazanin" pitchFamily="2" charset="-78"/>
              </a:rPr>
              <a:t>مستندات علمی شرکت/متقاضی در خصوص ایده محوری</a:t>
            </a: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14349"/>
              </p:ext>
            </p:extLst>
          </p:nvPr>
        </p:nvGraphicFramePr>
        <p:xfrm>
          <a:off x="287050" y="689314"/>
          <a:ext cx="7310267" cy="3597267"/>
        </p:xfrm>
        <a:graphic>
          <a:graphicData uri="http://schemas.openxmlformats.org/drawingml/2006/table">
            <a:tbl>
              <a:tblPr rtl="1"/>
              <a:tblGrid>
                <a:gridCol w="2743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52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2021">
                  <a:extLst>
                    <a:ext uri="{9D8B030D-6E8A-4147-A177-3AD203B41FA5}">
                      <a16:colId xmlns:a16="http://schemas.microsoft.com/office/drawing/2014/main" val="4285183399"/>
                    </a:ext>
                  </a:extLst>
                </a:gridCol>
              </a:tblGrid>
              <a:tr h="8491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عنوان فعالیت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عنوان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سال اخذ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524"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اختراعات/کتاب/مقاله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915"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مجوزهای اخذ شده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3079">
                <a:tc>
                  <a:txBody>
                    <a:bodyPr/>
                    <a:lstStyle/>
                    <a:p>
                      <a:pPr lvl="0" algn="just"/>
                      <a:r>
                        <a:rPr kumimoji="0" lang="fa-I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B Nazanin" pitchFamily="2" charset="-78"/>
                        </a:rPr>
                        <a:t>استاندارهای اخذ شده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5219"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تأئیدیه عملکرد اخذ شده برای محصول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503823"/>
                  </a:ext>
                </a:extLst>
              </a:tr>
              <a:tr h="431447">
                <a:tc>
                  <a:txBody>
                    <a:bodyPr/>
                    <a:lstStyle/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سایر مجوزهای در حال اخذ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56798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8F604EA3-5C16-4A40-8119-5DF7B582060C}"/>
              </a:ext>
            </a:extLst>
          </p:cNvPr>
          <p:cNvSpPr txBox="1"/>
          <p:nvPr/>
        </p:nvSpPr>
        <p:spPr>
          <a:xfrm>
            <a:off x="2622079" y="4286581"/>
            <a:ext cx="4562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b="1" dirty="0">
                <a:solidFill>
                  <a:srgbClr val="C00000"/>
                </a:solidFill>
                <a:cs typeface="B Nazanin" panose="00000400000000000000" pitchFamily="2" charset="-78"/>
              </a:rPr>
              <a:t>توجه: </a:t>
            </a:r>
            <a:r>
              <a:rPr lang="fa-IR" b="1" dirty="0">
                <a:cs typeface="B Nazanin" panose="00000400000000000000" pitchFamily="2" charset="-78"/>
              </a:rPr>
              <a:t>تصاویر مستندات جدول فوق به پیوست ارائه شود.</a:t>
            </a: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89CC0AC-2F0D-61BC-4C37-B5BCB61923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4957" y="3193598"/>
            <a:ext cx="1329043" cy="154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098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81161F9-43C5-9937-DCEE-3C255FF6979D}"/>
              </a:ext>
            </a:extLst>
          </p:cNvPr>
          <p:cNvSpPr/>
          <p:nvPr/>
        </p:nvSpPr>
        <p:spPr>
          <a:xfrm>
            <a:off x="721894" y="87705"/>
            <a:ext cx="718285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  <a:spcAft>
                <a:spcPts val="0"/>
              </a:spcAft>
            </a:pPr>
            <a:r>
              <a:rPr lang="fa-IR" sz="2400" b="1" dirty="0">
                <a:solidFill>
                  <a:srgbClr val="C00000"/>
                </a:solidFill>
                <a:cs typeface="B Zar" panose="00000400000000000000" pitchFamily="2" charset="-78"/>
              </a:rPr>
              <a:t>منبع استخراج ایده محوری یا محصول/خدمت فناورانه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A9FCD68-9E53-41C8-6F57-649A0109CB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037656"/>
              </p:ext>
            </p:extLst>
          </p:nvPr>
        </p:nvGraphicFramePr>
        <p:xfrm>
          <a:off x="264696" y="960079"/>
          <a:ext cx="7287572" cy="3333706"/>
        </p:xfrm>
        <a:graphic>
          <a:graphicData uri="http://schemas.openxmlformats.org/drawingml/2006/table">
            <a:tbl>
              <a:tblPr rtl="1" firstRow="1" firstCol="1" bandRow="1">
                <a:tableStyleId>{93296810-A885-4BE3-A3E7-6D5BEEA58F35}</a:tableStyleId>
              </a:tblPr>
              <a:tblGrid>
                <a:gridCol w="562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85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87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97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463">
                  <a:extLst>
                    <a:ext uri="{9D8B030D-6E8A-4147-A177-3AD203B41FA5}">
                      <a16:colId xmlns:a16="http://schemas.microsoft.com/office/drawing/2014/main" val="3814311460"/>
                    </a:ext>
                  </a:extLst>
                </a:gridCol>
              </a:tblGrid>
              <a:tr h="84952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ردیف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نوع منبع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عنوان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محل اجرا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منبع تامین مالی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254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3663" indent="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0" dirty="0">
                          <a:effectLst/>
                          <a:cs typeface="B Nazanin" panose="00000400000000000000" pitchFamily="2" charset="-78"/>
                        </a:rPr>
                        <a:t>پایان نامه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6213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6213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6213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27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3663" indent="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>
                          <a:effectLst/>
                          <a:cs typeface="B Nazanin" panose="00000400000000000000" pitchFamily="2" charset="-78"/>
                        </a:rPr>
                        <a:t>طرح پژوهشی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6213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6213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6213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27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3663" indent="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cs typeface="B Nazanin" panose="00000400000000000000" pitchFamily="2" charset="-78"/>
                        </a:rPr>
                        <a:t>Spin off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6213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6213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6213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27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3663" indent="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0" dirty="0">
                          <a:effectLst/>
                          <a:cs typeface="B Nazanin" panose="00000400000000000000" pitchFamily="2" charset="-78"/>
                        </a:rPr>
                        <a:t>اختراع ثبت شده/خریداری شده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6213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6213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6213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27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3663" indent="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0" dirty="0">
                          <a:effectLst/>
                          <a:cs typeface="B Nazanin" panose="00000400000000000000" pitchFamily="2" charset="-78"/>
                        </a:rPr>
                        <a:t>سایر (تحقیقات شخصی، ...)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6213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6213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6213" indent="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22819946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9598B851-2AAC-DE6B-D73E-DCD89C2043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4957" y="3166495"/>
            <a:ext cx="1329043" cy="154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7712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557760"/>
              </p:ext>
            </p:extLst>
          </p:nvPr>
        </p:nvGraphicFramePr>
        <p:xfrm>
          <a:off x="450337" y="924783"/>
          <a:ext cx="7143644" cy="1288208"/>
        </p:xfrm>
        <a:graphic>
          <a:graphicData uri="http://schemas.openxmlformats.org/drawingml/2006/table">
            <a:tbl>
              <a:tblPr rtl="1" firstRow="1" bandRow="1">
                <a:effectLst/>
                <a:tableStyleId>{5C22544A-7EE6-4342-B048-85BDC9FD1C3A}</a:tableStyleId>
              </a:tblPr>
              <a:tblGrid>
                <a:gridCol w="498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7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2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73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2124">
                  <a:extLst>
                    <a:ext uri="{9D8B030D-6E8A-4147-A177-3AD203B41FA5}">
                      <a16:colId xmlns:a16="http://schemas.microsoft.com/office/drawing/2014/main" val="3639209399"/>
                    </a:ext>
                  </a:extLst>
                </a:gridCol>
                <a:gridCol w="6244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75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835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28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0491"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rgbClr val="C00000"/>
                          </a:solidFill>
                          <a:cs typeface="B Nazanin" pitchFamily="2" charset="-78"/>
                        </a:rPr>
                        <a:t>رديف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نوع</a:t>
                      </a:r>
                      <a:r>
                        <a:rPr lang="fa-IR" sz="1200" b="1" baseline="0" dirty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 همكاري </a:t>
                      </a:r>
                      <a:endParaRPr lang="fa-IR" sz="1200" b="1" dirty="0">
                        <a:solidFill>
                          <a:schemeClr val="tx1"/>
                        </a:solidFill>
                        <a:cs typeface="B Nazanin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دكتري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کارشناس ارشد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کارشناس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کاردانی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دیپلم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جنسيت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rgbClr val="FF0000"/>
                          </a:solidFill>
                          <a:cs typeface="B Nazanin" pitchFamily="2" charset="-78"/>
                        </a:rPr>
                        <a:t>جمع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077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مرد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200" b="1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زن</a:t>
                      </a:r>
                      <a:endParaRPr lang="fa-IR" sz="1200" b="1" dirty="0">
                        <a:solidFill>
                          <a:schemeClr val="tx1"/>
                        </a:solidFill>
                        <a:cs typeface="B Nazanin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992">
                <a:tc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rgbClr val="C00000"/>
                          </a:solidFill>
                          <a:cs typeface="B Nazanin" pitchFamily="2" charset="-78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200" b="1" dirty="0">
                          <a:cs typeface="B Nazanin" pitchFamily="2" charset="-78"/>
                        </a:rPr>
                        <a:t>تمام</a:t>
                      </a:r>
                      <a:r>
                        <a:rPr lang="fa-IR" sz="1200" b="1" baseline="0" dirty="0">
                          <a:cs typeface="B Nazanin" pitchFamily="2" charset="-78"/>
                        </a:rPr>
                        <a:t> وقت </a:t>
                      </a:r>
                      <a:endParaRPr lang="fa-IR" sz="1200" b="1" dirty="0">
                        <a:cs typeface="B Nazanin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Nazanin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Nazanin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Nazanin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Nazanin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Nazanin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Nazanin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Nazanin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Nazanin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274">
                <a:tc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rgbClr val="C00000"/>
                          </a:solidFill>
                          <a:cs typeface="B Nazanin" pitchFamily="2" charset="-78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200" b="1" dirty="0">
                          <a:cs typeface="B Nazanin" pitchFamily="2" charset="-78"/>
                        </a:rPr>
                        <a:t>پاره وقت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Nazanin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Nazanin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Nazanin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Nazanin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Nazanin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Nazanin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Nazanin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Nazanin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953164" y="538423"/>
            <a:ext cx="38278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B Nazanin" pitchFamily="2" charset="-78"/>
              </a:rPr>
              <a:t>آخرین وضعیت نيروي انساني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B Nazanin" pitchFamily="2" charset="-78"/>
              </a:rPr>
              <a:t> </a:t>
            </a:r>
            <a:r>
              <a:rPr lang="fa-IR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B Nazanin" pitchFamily="2" charset="-78"/>
              </a:rPr>
              <a:t> (تعداد نفرات)</a:t>
            </a: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697832" y="-78769"/>
            <a:ext cx="5967663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2400" b="1" dirty="0">
                <a:solidFill>
                  <a:srgbClr val="C00000"/>
                </a:solidFill>
                <a:latin typeface="Calibri" pitchFamily="34" charset="0"/>
                <a:cs typeface="B Nazanin" pitchFamily="2" charset="-78"/>
              </a:rPr>
              <a:t>آمار نیروی انسانی شرکت/هسته فناور متقاضی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98C3008-6602-44D8-A5BA-AFCF3894C6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032590"/>
              </p:ext>
            </p:extLst>
          </p:nvPr>
        </p:nvGraphicFramePr>
        <p:xfrm>
          <a:off x="3277404" y="2724719"/>
          <a:ext cx="4316577" cy="1828800"/>
        </p:xfrm>
        <a:graphic>
          <a:graphicData uri="http://schemas.openxmlformats.org/drawingml/2006/table">
            <a:tbl>
              <a:tblPr rtl="1" firstRow="1" bandRow="1">
                <a:effectLst/>
                <a:tableStyleId>{5C22544A-7EE6-4342-B048-85BDC9FD1C3A}</a:tableStyleId>
              </a:tblPr>
              <a:tblGrid>
                <a:gridCol w="986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3719">
                  <a:extLst>
                    <a:ext uri="{9D8B030D-6E8A-4147-A177-3AD203B41FA5}">
                      <a16:colId xmlns:a16="http://schemas.microsoft.com/office/drawing/2014/main" val="1578713969"/>
                    </a:ext>
                  </a:extLst>
                </a:gridCol>
                <a:gridCol w="9802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726">
                  <a:extLst>
                    <a:ext uri="{9D8B030D-6E8A-4147-A177-3AD203B41FA5}">
                      <a16:colId xmlns:a16="http://schemas.microsoft.com/office/drawing/2014/main" val="3915455887"/>
                    </a:ext>
                  </a:extLst>
                </a:gridCol>
              </a:tblGrid>
              <a:tr h="287384">
                <a:tc gridSpan="2"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سال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fa-IR" sz="1200" b="1" dirty="0">
                        <a:solidFill>
                          <a:schemeClr val="tx1"/>
                        </a:solidFill>
                        <a:cs typeface="B Nazanin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rgbClr val="FF0000"/>
                          </a:solidFill>
                          <a:cs typeface="B Nazanin" pitchFamily="2" charset="-78"/>
                        </a:rPr>
                        <a:t>1401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rgbClr val="FF0000"/>
                          </a:solidFill>
                          <a:cs typeface="B Nazanin" pitchFamily="2" charset="-78"/>
                        </a:rPr>
                        <a:t>پیش بینی 1402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107">
                <a:tc gridSpan="2"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cs typeface="B Nazanin" pitchFamily="2" charset="-78"/>
                        </a:rPr>
                        <a:t>تعداد کل کارکنان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fa-IR" sz="1200" b="1" dirty="0">
                        <a:cs typeface="B Nazanin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200" b="1" dirty="0">
                        <a:cs typeface="B Nazanin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200" b="1" dirty="0">
                        <a:cs typeface="B Nazanin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963">
                <a:tc gridSpan="2"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chemeClr val="tx1"/>
                          </a:solidFill>
                          <a:latin typeface="+mn-lt"/>
                          <a:cs typeface="B Nazanin" pitchFamily="2" charset="-78"/>
                        </a:rPr>
                        <a:t>تعداد در لیست بیمه شرکت</a:t>
                      </a:r>
                      <a:endParaRPr lang="fa-IR" sz="1200" b="1" dirty="0">
                        <a:solidFill>
                          <a:schemeClr val="tx1"/>
                        </a:solidFill>
                        <a:cs typeface="B Nazanin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fa-IR" sz="1200" b="1" dirty="0">
                        <a:solidFill>
                          <a:schemeClr val="tx1"/>
                        </a:solidFill>
                        <a:cs typeface="B Nazanin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200" b="1" dirty="0">
                        <a:cs typeface="B Nazanin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200" b="1" dirty="0">
                        <a:cs typeface="B Nazanin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121">
                <a:tc rowSpan="3"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رده سنی کل کارکنان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زیر 30 سال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200" b="1" dirty="0">
                        <a:cs typeface="B Nazanin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200" b="1" dirty="0">
                        <a:cs typeface="B Nazanin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24725"/>
                  </a:ext>
                </a:extLst>
              </a:tr>
              <a:tr h="174121">
                <a:tc vMerge="1">
                  <a:txBody>
                    <a:bodyPr/>
                    <a:lstStyle/>
                    <a:p>
                      <a:pPr algn="ctr" rtl="1"/>
                      <a:endParaRPr lang="fa-IR" sz="1200" b="1" dirty="0">
                        <a:solidFill>
                          <a:schemeClr val="tx1"/>
                        </a:solidFill>
                        <a:cs typeface="B Nazanin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200" b="1" dirty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بین 30 تا 50 سال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200" b="1" dirty="0">
                        <a:cs typeface="B Nazanin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200" b="1" dirty="0">
                        <a:cs typeface="B Nazanin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243719"/>
                  </a:ext>
                </a:extLst>
              </a:tr>
              <a:tr h="174121">
                <a:tc vMerge="1">
                  <a:txBody>
                    <a:bodyPr/>
                    <a:lstStyle/>
                    <a:p>
                      <a:pPr algn="ctr" rtl="1"/>
                      <a:endParaRPr lang="fa-IR" sz="1200" b="1" dirty="0">
                        <a:solidFill>
                          <a:schemeClr val="tx1"/>
                        </a:solidFill>
                        <a:cs typeface="B Nazanin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200" b="1" baseline="0" dirty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بالای 50 سال</a:t>
                      </a:r>
                      <a:endParaRPr lang="fa-IR" sz="1200" b="1" dirty="0">
                        <a:solidFill>
                          <a:schemeClr val="tx1"/>
                        </a:solidFill>
                        <a:cs typeface="B Nazanin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200" b="1" dirty="0">
                        <a:cs typeface="B Nazanin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200" b="1" dirty="0">
                        <a:cs typeface="B Nazanin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54422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E369E0B-DDBB-411E-9D78-D413A0F41BC5}"/>
              </a:ext>
            </a:extLst>
          </p:cNvPr>
          <p:cNvSpPr txBox="1"/>
          <p:nvPr/>
        </p:nvSpPr>
        <p:spPr>
          <a:xfrm>
            <a:off x="6072011" y="2349387"/>
            <a:ext cx="15841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B Nazanin" pitchFamily="2" charset="-78"/>
              </a:rPr>
              <a:t>وضعيت استخدام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B Nazanin" pitchFamily="2" charset="-78"/>
              </a:rPr>
              <a:t> </a:t>
            </a:r>
            <a:endParaRPr lang="fa-IR" b="1" dirty="0">
              <a:solidFill>
                <a:schemeClr val="accent6">
                  <a:lumMod val="50000"/>
                </a:schemeClr>
              </a:solidFill>
              <a:latin typeface="+mn-lt"/>
              <a:cs typeface="B Nazanin" pitchFamily="2" charset="-78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E1730D5-27B5-4A10-96C7-9673E6C47A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6245" y="3014056"/>
            <a:ext cx="1329043" cy="154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236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74492" y="-50155"/>
            <a:ext cx="64087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B Nazanin" pitchFamily="2" charset="-78"/>
              </a:rPr>
              <a:t>برنامه ها و اقدامات شرکت/متقاضی در سال اول استقرار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567427"/>
              </p:ext>
            </p:extLst>
          </p:nvPr>
        </p:nvGraphicFramePr>
        <p:xfrm>
          <a:off x="151353" y="411511"/>
          <a:ext cx="7479936" cy="4297492"/>
        </p:xfrm>
        <a:graphic>
          <a:graphicData uri="http://schemas.openxmlformats.org/drawingml/2006/table">
            <a:tbl>
              <a:tblPr rtl="1"/>
              <a:tblGrid>
                <a:gridCol w="1642297">
                  <a:extLst>
                    <a:ext uri="{9D8B030D-6E8A-4147-A177-3AD203B41FA5}">
                      <a16:colId xmlns:a16="http://schemas.microsoft.com/office/drawing/2014/main" val="3085544434"/>
                    </a:ext>
                  </a:extLst>
                </a:gridCol>
                <a:gridCol w="11738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7858">
                  <a:extLst>
                    <a:ext uri="{9D8B030D-6E8A-4147-A177-3AD203B41FA5}">
                      <a16:colId xmlns:a16="http://schemas.microsoft.com/office/drawing/2014/main" val="3568547327"/>
                    </a:ext>
                  </a:extLst>
                </a:gridCol>
                <a:gridCol w="1102042">
                  <a:extLst>
                    <a:ext uri="{9D8B030D-6E8A-4147-A177-3AD203B41FA5}">
                      <a16:colId xmlns:a16="http://schemas.microsoft.com/office/drawing/2014/main" val="2760177325"/>
                    </a:ext>
                  </a:extLst>
                </a:gridCol>
                <a:gridCol w="943055">
                  <a:extLst>
                    <a:ext uri="{9D8B030D-6E8A-4147-A177-3AD203B41FA5}">
                      <a16:colId xmlns:a16="http://schemas.microsoft.com/office/drawing/2014/main" val="3322906056"/>
                    </a:ext>
                  </a:extLst>
                </a:gridCol>
                <a:gridCol w="808707">
                  <a:extLst>
                    <a:ext uri="{9D8B030D-6E8A-4147-A177-3AD203B41FA5}">
                      <a16:colId xmlns:a16="http://schemas.microsoft.com/office/drawing/2014/main" val="4285183399"/>
                    </a:ext>
                  </a:extLst>
                </a:gridCol>
                <a:gridCol w="1012095">
                  <a:extLst>
                    <a:ext uri="{9D8B030D-6E8A-4147-A177-3AD203B41FA5}">
                      <a16:colId xmlns:a16="http://schemas.microsoft.com/office/drawing/2014/main" val="2619370252"/>
                    </a:ext>
                  </a:extLst>
                </a:gridCol>
              </a:tblGrid>
              <a:tr h="89964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نوع فعالیت شرکت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عنوان برنامه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مدت زمان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بودجه مصوب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(میلیون ریال)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دستگاه حمایت کننده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مؤسسات یا افراد همکار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دستاورد مورد انتظار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271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a-IR" sz="1300" b="1" dirty="0">
                          <a:solidFill>
                            <a:srgbClr val="C00000"/>
                          </a:solidFill>
                          <a:cs typeface="B Nazanin" panose="00000400000000000000" pitchFamily="2" charset="-78"/>
                        </a:rPr>
                        <a:t>تحقیق و توسعه</a:t>
                      </a:r>
                      <a:endParaRPr kumimoji="0" lang="fa-I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391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a-IR" sz="1300" b="1" dirty="0">
                          <a:solidFill>
                            <a:srgbClr val="C00000"/>
                          </a:solidFill>
                          <a:cs typeface="B Nazanin" panose="00000400000000000000" pitchFamily="2" charset="-78"/>
                        </a:rPr>
                        <a:t>تولید محصولات یا ارائه خدمات جدید</a:t>
                      </a:r>
                      <a:endParaRPr kumimoji="0" lang="fa-I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391">
                <a:tc>
                  <a:txBody>
                    <a:bodyPr/>
                    <a:lstStyle/>
                    <a:p>
                      <a:pPr algn="ctr"/>
                      <a:r>
                        <a:rPr lang="fa-IR" sz="1300" b="1" dirty="0">
                          <a:solidFill>
                            <a:srgbClr val="C00000"/>
                          </a:solidFill>
                          <a:cs typeface="B Nazanin" panose="00000400000000000000" pitchFamily="2" charset="-78"/>
                        </a:rPr>
                        <a:t>ایجاد یا گسترش بازارهای صادراتی</a:t>
                      </a:r>
                      <a:endParaRPr kumimoji="0" lang="en-US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391">
                <a:tc>
                  <a:txBody>
                    <a:bodyPr/>
                    <a:lstStyle/>
                    <a:p>
                      <a:pPr algn="ctr"/>
                      <a:r>
                        <a:rPr lang="fa-IR" sz="1300" b="1" dirty="0">
                          <a:solidFill>
                            <a:srgbClr val="C00000"/>
                          </a:solidFill>
                          <a:cs typeface="B Nazanin" panose="00000400000000000000" pitchFamily="2" charset="-78"/>
                        </a:rPr>
                        <a:t>همکاری با پژوهشکده های سازمان</a:t>
                      </a:r>
                      <a:endParaRPr kumimoji="0" lang="en-US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518347"/>
                  </a:ext>
                </a:extLst>
              </a:tr>
              <a:tr h="495943">
                <a:tc>
                  <a:txBody>
                    <a:bodyPr/>
                    <a:lstStyle/>
                    <a:p>
                      <a:pPr algn="ctr"/>
                      <a:r>
                        <a:rPr lang="fa-IR" sz="1300" b="1" dirty="0">
                          <a:solidFill>
                            <a:srgbClr val="C00000"/>
                          </a:solidFill>
                          <a:cs typeface="B Nazanin" panose="00000400000000000000" pitchFamily="2" charset="-78"/>
                        </a:rPr>
                        <a:t>شرکت در دوره های کسب و کار</a:t>
                      </a:r>
                      <a:endParaRPr kumimoji="0" lang="en-US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590162"/>
                  </a:ext>
                </a:extLst>
              </a:tr>
              <a:tr h="495943">
                <a:tc>
                  <a:txBody>
                    <a:bodyPr/>
                    <a:lstStyle/>
                    <a:p>
                      <a:pPr algn="ctr"/>
                      <a:r>
                        <a:rPr lang="fa-IR" sz="1300" b="1" dirty="0">
                          <a:solidFill>
                            <a:srgbClr val="C00000"/>
                          </a:solidFill>
                          <a:cs typeface="B Nazanin" panose="00000400000000000000" pitchFamily="2" charset="-78"/>
                        </a:rPr>
                        <a:t>اقدامات در</a:t>
                      </a:r>
                      <a:r>
                        <a:rPr lang="fa-IR" sz="1300" b="1" baseline="0" dirty="0">
                          <a:solidFill>
                            <a:srgbClr val="C00000"/>
                          </a:solidFill>
                          <a:cs typeface="B Nazanin" panose="00000400000000000000" pitchFamily="2" charset="-78"/>
                        </a:rPr>
                        <a:t> حوزه </a:t>
                      </a:r>
                      <a:r>
                        <a:rPr lang="en-US" sz="13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HSE</a:t>
                      </a:r>
                      <a:r>
                        <a:rPr lang="fa-IR" sz="1300" b="1" dirty="0">
                          <a:solidFill>
                            <a:srgbClr val="C00000"/>
                          </a:solidFill>
                          <a:cs typeface="B Nazanin" panose="00000400000000000000" pitchFamily="2" charset="-78"/>
                        </a:rPr>
                        <a:t> </a:t>
                      </a:r>
                      <a:endParaRPr kumimoji="0" lang="en-US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770053"/>
                  </a:ext>
                </a:extLst>
              </a:tr>
              <a:tr h="404495">
                <a:tc>
                  <a:txBody>
                    <a:bodyPr/>
                    <a:lstStyle/>
                    <a:p>
                      <a:pPr algn="ctr"/>
                      <a:r>
                        <a:rPr kumimoji="0" lang="fa-IR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B Nazanin" pitchFamily="2" charset="-78"/>
                        </a:rPr>
                        <a:t>سایر</a:t>
                      </a:r>
                      <a:endParaRPr kumimoji="0" lang="en-US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777437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880FDA4C-0E5C-D486-9194-1F737A9CCE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4957" y="3091593"/>
            <a:ext cx="1329043" cy="154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081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53DCE8A-0EAE-10F1-011F-903BD7E531D7}"/>
              </a:ext>
            </a:extLst>
          </p:cNvPr>
          <p:cNvSpPr txBox="1"/>
          <p:nvPr/>
        </p:nvSpPr>
        <p:spPr>
          <a:xfrm>
            <a:off x="1081668" y="272534"/>
            <a:ext cx="54622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a-IR" sz="1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anose="00000400000000000000" pitchFamily="2" charset="-78"/>
              </a:rPr>
              <a:t>متقاضی جذب و پذیرش در پارک علم و فناوری بین المللی جمهوری اسلامی ایران</a:t>
            </a:r>
          </a:p>
          <a:p>
            <a:pPr algn="ctr"/>
            <a:r>
              <a:rPr lang="fa-IR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anose="00000400000000000000" pitchFamily="2" charset="-78"/>
              </a:rPr>
              <a:t>سازمان پژوهش های علمی و صنعتی ایران</a:t>
            </a:r>
            <a:endParaRPr lang="fa-IR" sz="18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Mitra" panose="00000400000000000000" pitchFamily="2" charset="-78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230412C-2DA7-51AE-DD6F-BED96BD828E4}"/>
              </a:ext>
            </a:extLst>
          </p:cNvPr>
          <p:cNvSpPr txBox="1">
            <a:spLocks noEditPoints="1"/>
          </p:cNvSpPr>
          <p:nvPr/>
        </p:nvSpPr>
        <p:spPr bwMode="auto">
          <a:xfrm>
            <a:off x="452582" y="1265383"/>
            <a:ext cx="7278254" cy="2946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anchor="b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/>
            <a:r>
              <a:rPr lang="fa-IR" sz="2400" kern="0" dirty="0">
                <a:cs typeface="B Mitra" panose="00000400000000000000" pitchFamily="2" charset="-78"/>
              </a:rPr>
              <a:t>هسته فناور/شرکت:</a:t>
            </a:r>
          </a:p>
          <a:p>
            <a:pPr algn="r"/>
            <a:endParaRPr lang="fa-IR" sz="2400" kern="0" dirty="0">
              <a:cs typeface="B Mitra" panose="00000400000000000000" pitchFamily="2" charset="-78"/>
            </a:endParaRPr>
          </a:p>
          <a:p>
            <a:pPr algn="r"/>
            <a:r>
              <a:rPr lang="fa-IR" sz="2400" kern="0" dirty="0">
                <a:cs typeface="B Mitra" panose="00000400000000000000" pitchFamily="2" charset="-78"/>
              </a:rPr>
              <a:t>ایده محوری:</a:t>
            </a:r>
          </a:p>
          <a:p>
            <a:pPr algn="r"/>
            <a:endParaRPr lang="fa-IR" sz="2400" kern="0" dirty="0">
              <a:cs typeface="B Mitra" panose="00000400000000000000" pitchFamily="2" charset="-78"/>
            </a:endParaRPr>
          </a:p>
          <a:p>
            <a:pPr algn="r"/>
            <a:r>
              <a:rPr lang="fa-IR" sz="2400" kern="0" dirty="0">
                <a:cs typeface="B Mitra" panose="00000400000000000000" pitchFamily="2" charset="-78"/>
              </a:rPr>
              <a:t>تاریخ تقاضا:</a:t>
            </a:r>
            <a:endParaRPr lang="en-US" sz="2400" kern="0" dirty="0">
              <a:cs typeface="B Mitra" panose="00000400000000000000" pitchFamily="2" charset="-78"/>
            </a:endParaRPr>
          </a:p>
          <a:p>
            <a:pPr algn="r"/>
            <a:endParaRPr lang="en-US" sz="2400" kern="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9D121FB-7406-6BDE-09FB-3E5140BDBD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4957" y="3110050"/>
            <a:ext cx="1329043" cy="154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5457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5169" y="115597"/>
            <a:ext cx="7529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20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B Nazanin" pitchFamily="2" charset="-78"/>
              </a:rPr>
              <a:t>لیست پروژه های پژوهشی/فناورانه مورد نیاز شرکت جهت تعامل با پژوهشگاه سازمان</a:t>
            </a:r>
            <a:endParaRPr lang="en-US" sz="20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B Nazanin" pitchFamily="2" charset="-78"/>
            </a:endParaRPr>
          </a:p>
        </p:txBody>
      </p:sp>
      <p:graphicFrame>
        <p:nvGraphicFramePr>
          <p:cNvPr id="3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578277"/>
              </p:ext>
            </p:extLst>
          </p:nvPr>
        </p:nvGraphicFramePr>
        <p:xfrm>
          <a:off x="348343" y="619568"/>
          <a:ext cx="7282501" cy="3495232"/>
        </p:xfrm>
        <a:graphic>
          <a:graphicData uri="http://schemas.openxmlformats.org/drawingml/2006/table">
            <a:tbl>
              <a:tblPr rtl="1"/>
              <a:tblGrid>
                <a:gridCol w="832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037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6217">
                  <a:extLst>
                    <a:ext uri="{9D8B030D-6E8A-4147-A177-3AD203B41FA5}">
                      <a16:colId xmlns:a16="http://schemas.microsoft.com/office/drawing/2014/main" val="4285183399"/>
                    </a:ext>
                  </a:extLst>
                </a:gridCol>
              </a:tblGrid>
              <a:tr h="779887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ردیف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عنوان پروژه درخواستی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ملاحظات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(بودجه مد نظر، زمان اجرای پروژه و ...)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64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93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/>
                      <a:r>
                        <a:rPr kumimoji="0" lang="fa-I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B Nazanin" pitchFamily="2" charset="-78"/>
                        </a:rPr>
                        <a:t>3</a:t>
                      </a:r>
                      <a:endParaRPr kumimoji="0" lang="en-US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68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503823"/>
                  </a:ext>
                </a:extLst>
              </a:tr>
              <a:tr h="247556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739660"/>
                  </a:ext>
                </a:extLst>
              </a:tr>
              <a:tr h="14868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012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1221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B3DEC5D-C3D0-C8F8-C5EC-7866F2985A02}"/>
              </a:ext>
            </a:extLst>
          </p:cNvPr>
          <p:cNvSpPr txBox="1"/>
          <p:nvPr/>
        </p:nvSpPr>
        <p:spPr>
          <a:xfrm>
            <a:off x="742941" y="372320"/>
            <a:ext cx="61975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20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B Nazanin" pitchFamily="2" charset="-78"/>
              </a:rPr>
              <a:t>لیست دوره های توانمند سازی/مشاوره های تخصصی مورد نیاز شرکت</a:t>
            </a:r>
            <a:endParaRPr lang="en-US" sz="20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B Nazanin" pitchFamily="2" charset="-78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16858D1A-2346-50B6-621E-D35C134604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449555"/>
              </p:ext>
            </p:extLst>
          </p:nvPr>
        </p:nvGraphicFramePr>
        <p:xfrm>
          <a:off x="400595" y="1007100"/>
          <a:ext cx="6882223" cy="2805509"/>
        </p:xfrm>
        <a:graphic>
          <a:graphicData uri="http://schemas.openxmlformats.org/drawingml/2006/table">
            <a:tbl>
              <a:tblPr rtl="1"/>
              <a:tblGrid>
                <a:gridCol w="691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35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5223">
                  <a:extLst>
                    <a:ext uri="{9D8B030D-6E8A-4147-A177-3AD203B41FA5}">
                      <a16:colId xmlns:a16="http://schemas.microsoft.com/office/drawing/2014/main" val="4285183399"/>
                    </a:ext>
                  </a:extLst>
                </a:gridCol>
              </a:tblGrid>
              <a:tr h="779887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ردیف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عنوان دوره / مشاوره درخواستی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پیشنهادات شرکت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 </a:t>
                      </a: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(معرفی استاد، کارگزار، سرفصل و ...)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11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23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145">
                <a:tc>
                  <a:txBody>
                    <a:bodyPr/>
                    <a:lstStyle/>
                    <a:p>
                      <a:pPr algn="ctr"/>
                      <a:r>
                        <a:rPr kumimoji="0" lang="fa-I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B Nazanin" pitchFamily="2" charset="-78"/>
                        </a:rPr>
                        <a:t>3</a:t>
                      </a:r>
                      <a:endParaRPr kumimoji="0" lang="en-US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05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503823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0E2C50D1-175F-70D6-4994-3D1F806691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4957" y="3041398"/>
            <a:ext cx="1329043" cy="154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5184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2540741" y="-6626"/>
            <a:ext cx="4506603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2400" b="1" dirty="0">
                <a:solidFill>
                  <a:srgbClr val="C00000"/>
                </a:solidFill>
                <a:latin typeface="Calibri" pitchFamily="34" charset="0"/>
                <a:cs typeface="B Nazanin" pitchFamily="2" charset="-78"/>
              </a:rPr>
              <a:t>مشخصات شركت / هسته فناور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4AD3382-9B33-6DEF-70E0-24B938C452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556935"/>
              </p:ext>
            </p:extLst>
          </p:nvPr>
        </p:nvGraphicFramePr>
        <p:xfrm>
          <a:off x="1219201" y="593538"/>
          <a:ext cx="6349585" cy="3865880"/>
        </p:xfrm>
        <a:graphic>
          <a:graphicData uri="http://schemas.openxmlformats.org/drawingml/2006/table">
            <a:tbl>
              <a:tblPr firstRow="1" bandRow="1"/>
              <a:tblGrid>
                <a:gridCol w="1611546">
                  <a:extLst>
                    <a:ext uri="{9D8B030D-6E8A-4147-A177-3AD203B41FA5}">
                      <a16:colId xmlns:a16="http://schemas.microsoft.com/office/drawing/2014/main" val="2119112139"/>
                    </a:ext>
                  </a:extLst>
                </a:gridCol>
                <a:gridCol w="2156889">
                  <a:extLst>
                    <a:ext uri="{9D8B030D-6E8A-4147-A177-3AD203B41FA5}">
                      <a16:colId xmlns:a16="http://schemas.microsoft.com/office/drawing/2014/main" val="1332174795"/>
                    </a:ext>
                  </a:extLst>
                </a:gridCol>
                <a:gridCol w="2581150">
                  <a:extLst>
                    <a:ext uri="{9D8B030D-6E8A-4147-A177-3AD203B41FA5}">
                      <a16:colId xmlns:a16="http://schemas.microsoft.com/office/drawing/2014/main" val="2337866970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>
                          <a:solidFill>
                            <a:srgbClr val="C00000"/>
                          </a:solidFill>
                          <a:latin typeface="+mn-lt"/>
                          <a:cs typeface="B Nazanin" pitchFamily="2" charset="-78"/>
                        </a:rPr>
                        <a:t>هسته فناور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>
                          <a:solidFill>
                            <a:srgbClr val="C00000"/>
                          </a:solidFill>
                          <a:latin typeface="+mn-lt"/>
                          <a:cs typeface="B Nazanin" pitchFamily="2" charset="-78"/>
                        </a:rPr>
                        <a:t>شرکت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>
                          <a:solidFill>
                            <a:srgbClr val="C00000"/>
                          </a:solidFill>
                          <a:latin typeface="+mn-lt"/>
                          <a:cs typeface="B Nazanin" pitchFamily="2" charset="-78"/>
                        </a:rPr>
                        <a:t>مشخصات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18782024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dirty="0">
                        <a:solidFill>
                          <a:srgbClr val="003300"/>
                        </a:solidFill>
                        <a:latin typeface="+mn-lt"/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>
                          <a:solidFill>
                            <a:srgbClr val="003300"/>
                          </a:solidFill>
                          <a:latin typeface="+mn-lt"/>
                          <a:cs typeface="B Nazanin" pitchFamily="2" charset="-78"/>
                        </a:rPr>
                        <a:t>نام شرکت/هسته فناور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007063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dirty="0">
                        <a:solidFill>
                          <a:srgbClr val="003300"/>
                        </a:solidFill>
                        <a:latin typeface="+mn-lt"/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>
                          <a:solidFill>
                            <a:srgbClr val="003300"/>
                          </a:solidFill>
                          <a:latin typeface="+mn-lt"/>
                          <a:cs typeface="B Nazanin" pitchFamily="2" charset="-78"/>
                        </a:rPr>
                        <a:t>نام کامل مدیرعامل/نماینده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446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dirty="0">
                        <a:solidFill>
                          <a:srgbClr val="003300"/>
                        </a:solidFill>
                        <a:latin typeface="+mn-lt"/>
                        <a:cs typeface="B Nazanin" pitchFamily="2" charset="-78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>
                          <a:solidFill>
                            <a:srgbClr val="003300"/>
                          </a:solidFill>
                          <a:latin typeface="+mn-lt"/>
                          <a:cs typeface="B Nazanin" pitchFamily="2" charset="-78"/>
                        </a:rPr>
                        <a:t>شماره و تاریخ ثبت شرکت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288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dirty="0">
                        <a:solidFill>
                          <a:srgbClr val="003300"/>
                        </a:solidFill>
                        <a:latin typeface="+mn-lt"/>
                        <a:cs typeface="B Nazanin" pitchFamily="2" charset="-78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>
                          <a:solidFill>
                            <a:srgbClr val="003300"/>
                          </a:solidFill>
                          <a:latin typeface="+mn-lt"/>
                          <a:cs typeface="B Nazanin" pitchFamily="2" charset="-78"/>
                        </a:rPr>
                        <a:t>نوع شرکت ثبت شده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557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dirty="0">
                        <a:solidFill>
                          <a:srgbClr val="003300"/>
                        </a:solidFill>
                        <a:latin typeface="+mn-lt"/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>
                          <a:solidFill>
                            <a:srgbClr val="003300"/>
                          </a:solidFill>
                          <a:latin typeface="+mn-lt"/>
                          <a:cs typeface="B Nazanin" pitchFamily="2" charset="-78"/>
                        </a:rPr>
                        <a:t>شناسه ملی/کد ملی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172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dirty="0">
                        <a:solidFill>
                          <a:srgbClr val="003300"/>
                        </a:solidFill>
                        <a:latin typeface="+mn-lt"/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>
                          <a:solidFill>
                            <a:srgbClr val="003300"/>
                          </a:solidFill>
                          <a:latin typeface="+mn-lt"/>
                          <a:cs typeface="B Nazanin" pitchFamily="2" charset="-78"/>
                        </a:rPr>
                        <a:t>وضعيت دانش بنياني (نوع ...)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60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b="1" kern="120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B Nazanin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3300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>
                          <a:solidFill>
                            <a:srgbClr val="003300"/>
                          </a:solidFill>
                          <a:latin typeface="+mn-lt"/>
                          <a:cs typeface="B Nazanin" pitchFamily="2" charset="-78"/>
                        </a:rPr>
                        <a:t>تاریخ مجوز دانش بنیان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27258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>
                          <a:solidFill>
                            <a:srgbClr val="003300"/>
                          </a:solidFill>
                          <a:latin typeface="+mn-lt"/>
                          <a:cs typeface="B Nazanin" pitchFamily="2" charset="-78"/>
                        </a:rPr>
                        <a:t>حوزه مالیاتی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6741743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شعبه بیمه</a:t>
                      </a:r>
                      <a:endParaRPr lang="en-US" sz="1600" b="1" kern="1200" dirty="0">
                        <a:solidFill>
                          <a:srgbClr val="003300"/>
                        </a:solidFill>
                        <a:latin typeface="+mn-lt"/>
                        <a:ea typeface="+mn-ea"/>
                        <a:cs typeface="B Nazanin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37962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rgbClr val="00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>
                          <a:solidFill>
                            <a:srgbClr val="003300"/>
                          </a:solidFill>
                          <a:latin typeface="+mn-lt"/>
                          <a:cs typeface="B Nazanin" pitchFamily="2" charset="-78"/>
                        </a:rPr>
                        <a:t>نوع و متراژ فضای مورد تقاضا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021409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96CCDAD2-AEF2-6932-3318-F1C64EAB48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4957" y="3132628"/>
            <a:ext cx="1329043" cy="154242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869B098-A37D-7061-5688-9E7089E417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269564"/>
              </p:ext>
            </p:extLst>
          </p:nvPr>
        </p:nvGraphicFramePr>
        <p:xfrm>
          <a:off x="270592" y="921286"/>
          <a:ext cx="1605130" cy="2978001"/>
        </p:xfrm>
        <a:graphic>
          <a:graphicData uri="http://schemas.openxmlformats.org/drawingml/2006/table">
            <a:tbl>
              <a:tblPr firstRow="1" bandRow="1"/>
              <a:tblGrid>
                <a:gridCol w="1605130">
                  <a:extLst>
                    <a:ext uri="{9D8B030D-6E8A-4147-A177-3AD203B41FA5}">
                      <a16:colId xmlns:a16="http://schemas.microsoft.com/office/drawing/2014/main" val="1112686004"/>
                    </a:ext>
                  </a:extLst>
                </a:gridCol>
              </a:tblGrid>
              <a:tr h="233792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235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محل الصاق لوگوی شرکت</a:t>
                      </a:r>
                      <a:endParaRPr lang="en-US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Nazanin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50999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CAD7F83-A68D-CC7E-B507-B0FED50D10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59651"/>
              </p:ext>
            </p:extLst>
          </p:nvPr>
        </p:nvGraphicFramePr>
        <p:xfrm>
          <a:off x="2286909" y="921286"/>
          <a:ext cx="5557681" cy="3300928"/>
        </p:xfrm>
        <a:graphic>
          <a:graphicData uri="http://schemas.openxmlformats.org/drawingml/2006/table">
            <a:tbl>
              <a:tblPr rtl="1"/>
              <a:tblGrid>
                <a:gridCol w="3091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6042">
                  <a:extLst>
                    <a:ext uri="{9D8B030D-6E8A-4147-A177-3AD203B41FA5}">
                      <a16:colId xmlns:a16="http://schemas.microsoft.com/office/drawing/2014/main" val="4063595101"/>
                    </a:ext>
                  </a:extLst>
                </a:gridCol>
              </a:tblGrid>
              <a:tr h="537076">
                <a:tc>
                  <a:txBody>
                    <a:bodyPr/>
                    <a:lstStyle/>
                    <a:p>
                      <a:pPr marL="120650" indent="0" algn="ctr" rtl="1" fontAlgn="b"/>
                      <a:r>
                        <a:rPr lang="fa-IR" sz="1600" b="1" dirty="0">
                          <a:solidFill>
                            <a:srgbClr val="FF0000"/>
                          </a:solidFill>
                          <a:cs typeface="B Nazanin" panose="00000400000000000000" pitchFamily="2" charset="-78"/>
                        </a:rPr>
                        <a:t>حوزه فناوری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لطفا یک مورد را با تیک مشخص نمایید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442">
                <a:tc>
                  <a:txBody>
                    <a:bodyPr/>
                    <a:lstStyle/>
                    <a:p>
                      <a:pPr marL="285750" indent="0" algn="r" rtl="1" fontAlgn="b"/>
                      <a:r>
                        <a:rPr lang="fa-IR" sz="1600" b="0" i="0" u="none" strike="noStrike" dirty="0">
                          <a:solidFill>
                            <a:srgbClr val="00330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فناوري زيستي، کشاورزي و صنايع غذايي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442">
                <a:tc>
                  <a:txBody>
                    <a:bodyPr/>
                    <a:lstStyle/>
                    <a:p>
                      <a:pPr marL="285750" indent="0" algn="r" rtl="1" fontAlgn="b"/>
                      <a:r>
                        <a:rPr lang="fa-IR" sz="1600" b="0" i="0" u="none" strike="noStrike" dirty="0">
                          <a:solidFill>
                            <a:srgbClr val="00330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دارو و فرآورده های پیشرفته تشخیص و درمان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endParaRPr lang="fa-IR" sz="1200" b="0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442">
                <a:tc>
                  <a:txBody>
                    <a:bodyPr/>
                    <a:lstStyle/>
                    <a:p>
                      <a:pPr marL="285750" indent="0" algn="r" rtl="1" fontAlgn="b"/>
                      <a:r>
                        <a:rPr lang="fa-IR" sz="1600" b="0" i="0" u="none" strike="noStrike" dirty="0">
                          <a:solidFill>
                            <a:srgbClr val="00330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مواد پیشرفته و محصولات مبتنی بر فناوری های شیمیایی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442">
                <a:tc>
                  <a:txBody>
                    <a:bodyPr/>
                    <a:lstStyle/>
                    <a:p>
                      <a:pPr marL="285750" indent="0" algn="r" rtl="1" fontAlgn="b"/>
                      <a:r>
                        <a:rPr lang="fa-IR" sz="1600" b="0" i="0" u="none" strike="noStrike" dirty="0">
                          <a:solidFill>
                            <a:srgbClr val="00330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ماشین آلات و تجهیزات پیشرفته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442">
                <a:tc>
                  <a:txBody>
                    <a:bodyPr/>
                    <a:lstStyle/>
                    <a:p>
                      <a:pPr marL="285750" indent="0" algn="r" rtl="1" fontAlgn="b"/>
                      <a:r>
                        <a:rPr lang="fa-IR" sz="1600" b="0" i="0" u="none" strike="noStrike" dirty="0">
                          <a:solidFill>
                            <a:srgbClr val="00330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وسايل، ملزومات و تجهيزات پزشکي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endParaRPr lang="fa-IR" sz="1200" b="0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7442">
                <a:tc>
                  <a:txBody>
                    <a:bodyPr/>
                    <a:lstStyle/>
                    <a:p>
                      <a:pPr marL="285750" indent="0" algn="r" rtl="1" fontAlgn="b"/>
                      <a:r>
                        <a:rPr lang="fa-IR" sz="1600" b="0" i="0" u="none" strike="noStrike" dirty="0">
                          <a:solidFill>
                            <a:srgbClr val="00330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برق و الکترونيک، فوتونيک، مخابرات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endParaRPr lang="fa-IR" sz="1200" b="0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7442">
                <a:tc>
                  <a:txBody>
                    <a:bodyPr/>
                    <a:lstStyle/>
                    <a:p>
                      <a:pPr marL="285750" indent="0" algn="r" rtl="1" fontAlgn="b"/>
                      <a:r>
                        <a:rPr lang="fa-IR" sz="1600" b="0" i="0" u="none" strike="noStrike" dirty="0">
                          <a:solidFill>
                            <a:srgbClr val="00330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فناوری اطلاعات و نرم افزارهای رایانه ای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endParaRPr lang="fa-IR" sz="1200" b="0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7442">
                <a:tc>
                  <a:txBody>
                    <a:bodyPr/>
                    <a:lstStyle/>
                    <a:p>
                      <a:pPr marL="285750" indent="0" algn="r" rtl="1" fontAlgn="b"/>
                      <a:r>
                        <a:rPr lang="fa-IR" sz="1600" b="0" i="0" u="none" strike="noStrike" dirty="0">
                          <a:solidFill>
                            <a:srgbClr val="00330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خدمات تجاری سازی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endParaRPr lang="fa-IR" sz="1200" b="0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1086">
                <a:tc>
                  <a:txBody>
                    <a:bodyPr/>
                    <a:lstStyle/>
                    <a:p>
                      <a:pPr marL="285750" indent="0" algn="r" rtl="1" fontAlgn="b"/>
                      <a:r>
                        <a:rPr lang="fa-IR" sz="1600" b="0" i="0" u="none" strike="noStrike" dirty="0">
                          <a:solidFill>
                            <a:srgbClr val="003300"/>
                          </a:solidFill>
                          <a:effectLst/>
                          <a:latin typeface="B Nazanin" panose="00000400000000000000" pitchFamily="2" charset="-78"/>
                          <a:cs typeface="B Nazanin" panose="00000400000000000000" pitchFamily="2" charset="-78"/>
                        </a:rPr>
                        <a:t>صنايع فرهنگي، خلاق، علوم انساني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20F5D91-AEE3-23FA-DCEC-3C5596E35489}"/>
              </a:ext>
            </a:extLst>
          </p:cNvPr>
          <p:cNvSpPr txBox="1"/>
          <p:nvPr/>
        </p:nvSpPr>
        <p:spPr>
          <a:xfrm>
            <a:off x="1773382" y="221197"/>
            <a:ext cx="66224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0650" indent="0" algn="r" rtl="1" fontAlgn="b"/>
            <a:r>
              <a:rPr lang="fa-IR" sz="1800" b="1" dirty="0">
                <a:solidFill>
                  <a:srgbClr val="FF0000"/>
                </a:solidFill>
                <a:cs typeface="B Nazanin" panose="00000400000000000000" pitchFamily="2" charset="-78"/>
              </a:rPr>
              <a:t>حوزه فناوری فعالیت متقاضی بر اساس تقسیم بندی معاونت علمی و فناوری:</a:t>
            </a:r>
            <a:endParaRPr lang="fa-IR" sz="1800" b="1" i="0" u="none" strike="noStrike" dirty="0">
              <a:solidFill>
                <a:srgbClr val="000000"/>
              </a:solidFill>
              <a:effectLst/>
              <a:latin typeface="B Nazanin" panose="00000400000000000000" pitchFamily="2" charset="-78"/>
              <a:cs typeface="B Nazanin" panose="00000400000000000000" pitchFamily="2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764205-FB62-9CA2-F0E8-7C6FCFF9F2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4590" y="3234228"/>
            <a:ext cx="1329043" cy="154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541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818648" y="600164"/>
            <a:ext cx="4685248" cy="36933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>
                <a:solidFill>
                  <a:srgbClr val="003300"/>
                </a:solidFill>
                <a:latin typeface="+mn-lt"/>
                <a:cs typeface="B Nazanin" pitchFamily="2" charset="-78"/>
              </a:rPr>
              <a:t>نام: </a:t>
            </a:r>
          </a:p>
          <a:p>
            <a:pPr algn="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>
                <a:solidFill>
                  <a:srgbClr val="003300"/>
                </a:solidFill>
                <a:latin typeface="+mn-lt"/>
                <a:cs typeface="B Nazanin" pitchFamily="2" charset="-78"/>
              </a:rPr>
              <a:t>نام خانوادگی: </a:t>
            </a:r>
          </a:p>
          <a:p>
            <a:pPr algn="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>
                <a:solidFill>
                  <a:srgbClr val="003300"/>
                </a:solidFill>
                <a:latin typeface="+mn-lt"/>
                <a:cs typeface="B Nazanin" pitchFamily="2" charset="-78"/>
              </a:rPr>
              <a:t>کد ملی:</a:t>
            </a:r>
          </a:p>
          <a:p>
            <a:pPr algn="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>
                <a:solidFill>
                  <a:srgbClr val="003300"/>
                </a:solidFill>
                <a:latin typeface="+mn-lt"/>
                <a:cs typeface="B Nazanin" pitchFamily="2" charset="-78"/>
              </a:rPr>
              <a:t>آخرین مدرک تحصیلی:</a:t>
            </a:r>
          </a:p>
          <a:p>
            <a:pPr algn="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>
                <a:solidFill>
                  <a:srgbClr val="003300"/>
                </a:solidFill>
                <a:latin typeface="+mn-lt"/>
                <a:cs typeface="B Nazanin" pitchFamily="2" charset="-78"/>
              </a:rPr>
              <a:t>رشته تحصیلی:</a:t>
            </a:r>
          </a:p>
          <a:p>
            <a:pPr algn="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>
                <a:solidFill>
                  <a:srgbClr val="003300"/>
                </a:solidFill>
                <a:latin typeface="+mn-lt"/>
                <a:cs typeface="B Nazanin" pitchFamily="2" charset="-78"/>
              </a:rPr>
              <a:t>تلفن همراه:</a:t>
            </a:r>
          </a:p>
          <a:p>
            <a:pPr algn="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>
                <a:solidFill>
                  <a:srgbClr val="003300"/>
                </a:solidFill>
                <a:latin typeface="+mn-lt"/>
                <a:cs typeface="B Nazanin" pitchFamily="2" charset="-78"/>
              </a:rPr>
              <a:t>تلفن ثابت:</a:t>
            </a:r>
          </a:p>
          <a:p>
            <a:pPr algn="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a-IR" b="1" dirty="0">
                <a:solidFill>
                  <a:srgbClr val="003300"/>
                </a:solidFill>
                <a:latin typeface="+mn-lt"/>
                <a:cs typeface="B Nazanin" pitchFamily="2" charset="-78"/>
              </a:rPr>
              <a:t>پست الکترونیک: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a-IR" dirty="0">
              <a:solidFill>
                <a:schemeClr val="accent6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1640104" y="0"/>
            <a:ext cx="5758223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2400" b="1" dirty="0">
                <a:solidFill>
                  <a:srgbClr val="C00000"/>
                </a:solidFill>
                <a:latin typeface="Calibri" pitchFamily="34" charset="0"/>
                <a:cs typeface="B Nazanin" pitchFamily="2" charset="-78"/>
              </a:rPr>
              <a:t>مشخصات نماینده رسمی شرکت/هسته فناور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A277EF7-581A-6700-B664-AA08EC9BFF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763234"/>
              </p:ext>
            </p:extLst>
          </p:nvPr>
        </p:nvGraphicFramePr>
        <p:xfrm>
          <a:off x="497015" y="781949"/>
          <a:ext cx="1605130" cy="2978001"/>
        </p:xfrm>
        <a:graphic>
          <a:graphicData uri="http://schemas.openxmlformats.org/drawingml/2006/table">
            <a:tbl>
              <a:tblPr firstRow="1" bandRow="1"/>
              <a:tblGrid>
                <a:gridCol w="1605130">
                  <a:extLst>
                    <a:ext uri="{9D8B030D-6E8A-4147-A177-3AD203B41FA5}">
                      <a16:colId xmlns:a16="http://schemas.microsoft.com/office/drawing/2014/main" val="1112686004"/>
                    </a:ext>
                  </a:extLst>
                </a:gridCol>
              </a:tblGrid>
              <a:tr h="233792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235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محل الصاق تصویر نماینده</a:t>
                      </a:r>
                      <a:endParaRPr lang="en-US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Nazanin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50999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C7776B7B-6763-55AF-140E-6BEE05581F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4957" y="3166494"/>
            <a:ext cx="1329043" cy="154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985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31425" y="74588"/>
            <a:ext cx="1364476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r" rtl="1">
              <a:lnSpc>
                <a:spcPct val="200000"/>
              </a:lnSpc>
            </a:pPr>
            <a:r>
              <a:rPr lang="fa-IR" sz="2400" b="1" dirty="0">
                <a:solidFill>
                  <a:srgbClr val="C00000"/>
                </a:solidFill>
                <a:cs typeface="B Nazanin" pitchFamily="2" charset="-78"/>
              </a:rPr>
              <a:t>سهام داران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739065"/>
              </p:ext>
            </p:extLst>
          </p:nvPr>
        </p:nvGraphicFramePr>
        <p:xfrm>
          <a:off x="1129145" y="813252"/>
          <a:ext cx="6666756" cy="323850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749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0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70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4865">
                  <a:extLst>
                    <a:ext uri="{9D8B030D-6E8A-4147-A177-3AD203B41FA5}">
                      <a16:colId xmlns:a16="http://schemas.microsoft.com/office/drawing/2014/main" val="2751003519"/>
                    </a:ext>
                  </a:extLst>
                </a:gridCol>
                <a:gridCol w="10422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30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770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rgbClr val="003300"/>
                          </a:solidFill>
                          <a:effectLst/>
                          <a:cs typeface="B Nazanin" panose="00000400000000000000" pitchFamily="2" charset="-78"/>
                        </a:rPr>
                        <a:t>ردیف</a:t>
                      </a:r>
                      <a:endParaRPr lang="en-US" sz="16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rgbClr val="003300"/>
                          </a:solidFill>
                          <a:effectLst/>
                          <a:cs typeface="B Nazanin" panose="00000400000000000000" pitchFamily="2" charset="-78"/>
                        </a:rPr>
                        <a:t>نام و نام خانوادگی</a:t>
                      </a:r>
                      <a:endParaRPr lang="en-US" sz="16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>
                          <a:solidFill>
                            <a:srgbClr val="0033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کد ملی</a:t>
                      </a:r>
                      <a:endParaRPr lang="en-US" sz="16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>
                          <a:solidFill>
                            <a:srgbClr val="003300"/>
                          </a:solidFill>
                          <a:effectLst/>
                          <a:cs typeface="B Nazanin" panose="00000400000000000000" pitchFamily="2" charset="-78"/>
                        </a:rPr>
                        <a:t>درجه تحصیلی</a:t>
                      </a:r>
                      <a:endParaRPr lang="en-US" sz="16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rgbClr val="003300"/>
                          </a:solidFill>
                          <a:effectLst/>
                          <a:cs typeface="B Nazanin" panose="00000400000000000000" pitchFamily="2" charset="-78"/>
                        </a:rPr>
                        <a:t>رشته تحصیلی</a:t>
                      </a:r>
                      <a:endParaRPr lang="en-US" sz="16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rgbClr val="003300"/>
                          </a:solidFill>
                          <a:effectLst/>
                          <a:cs typeface="B Nazanin" panose="00000400000000000000" pitchFamily="2" charset="-78"/>
                        </a:rPr>
                        <a:t>درصد سهام</a:t>
                      </a:r>
                      <a:endParaRPr lang="en-US" sz="16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0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rgbClr val="003300"/>
                          </a:solidFill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rgbClr val="003300"/>
                          </a:solidFill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70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rgbClr val="003300"/>
                          </a:solidFill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rgbClr val="0033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...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3806603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808EB7A9-6982-8DC7-B0D4-18C8BEF863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4957" y="3132628"/>
            <a:ext cx="1329043" cy="154242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B4BE5AE-8F91-A9D1-E63C-97AD7C30C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273203"/>
              </p:ext>
            </p:extLst>
          </p:nvPr>
        </p:nvGraphicFramePr>
        <p:xfrm>
          <a:off x="342899" y="1097683"/>
          <a:ext cx="8458201" cy="3549849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661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3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3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13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4822">
                  <a:extLst>
                    <a:ext uri="{9D8B030D-6E8A-4147-A177-3AD203B41FA5}">
                      <a16:colId xmlns:a16="http://schemas.microsoft.com/office/drawing/2014/main" val="1020013570"/>
                    </a:ext>
                  </a:extLst>
                </a:gridCol>
                <a:gridCol w="1009853">
                  <a:extLst>
                    <a:ext uri="{9D8B030D-6E8A-4147-A177-3AD203B41FA5}">
                      <a16:colId xmlns:a16="http://schemas.microsoft.com/office/drawing/2014/main" val="599349556"/>
                    </a:ext>
                  </a:extLst>
                </a:gridCol>
                <a:gridCol w="963026">
                  <a:extLst>
                    <a:ext uri="{9D8B030D-6E8A-4147-A177-3AD203B41FA5}">
                      <a16:colId xmlns:a16="http://schemas.microsoft.com/office/drawing/2014/main" val="1482797456"/>
                    </a:ext>
                  </a:extLst>
                </a:gridCol>
              </a:tblGrid>
              <a:tr h="432492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ردیف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نام و نام خانوادگی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مقطع تحصیلی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B Koodak" panose="00000700000000000000" pitchFamily="2" charset="-78"/>
                        </a:rPr>
                        <a:t>زمينة تخصصي</a:t>
                      </a: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lang="fa-IR" sz="16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B Koodak" panose="00000700000000000000" pitchFamily="2" charset="-78"/>
                        </a:rPr>
                        <a:t>سمت در واحد فناوری</a:t>
                      </a: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نوع همکاری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 anchorCtr="1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kern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2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lang="fa-IR" sz="16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B Koodak" panose="00000700000000000000" pitchFamily="2" charset="-78"/>
                        </a:rPr>
                        <a:t>تمام وقت</a:t>
                      </a: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marL="91436" marR="91436" anchor="ctr" anchorCtr="1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lang="fa-IR" sz="16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B Koodak" panose="00000700000000000000" pitchFamily="2" charset="-78"/>
                        </a:rPr>
                        <a:t>پاره وقت</a:t>
                      </a: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marL="91436" marR="91436" anchor="ctr" anchorCtr="1" horzOverflow="overflow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572151"/>
                  </a:ext>
                </a:extLst>
              </a:tr>
              <a:tr h="286443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443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443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3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6443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5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15063751"/>
                  </a:ext>
                </a:extLst>
              </a:tr>
              <a:tr h="286443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5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44482745"/>
                  </a:ext>
                </a:extLst>
              </a:tr>
              <a:tr h="411373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6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91436" marR="914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91436" marR="91436" anchor="ctr" horzOverflow="overflow"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anchor="ctr" horzOverflow="overflow"/>
                </a:tc>
                <a:extLst>
                  <a:ext uri="{0D108BD9-81ED-4DB2-BD59-A6C34878D82A}">
                    <a16:rowId xmlns:a16="http://schemas.microsoft.com/office/drawing/2014/main" val="3084917196"/>
                  </a:ext>
                </a:extLst>
              </a:tr>
              <a:tr h="3789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lang="fa-IR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7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91436" marR="914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91436" marR="914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91436" marR="91436" anchor="ctr" horzOverflow="overflow"/>
                </a:tc>
                <a:extLst>
                  <a:ext uri="{0D108BD9-81ED-4DB2-BD59-A6C34878D82A}">
                    <a16:rowId xmlns:a16="http://schemas.microsoft.com/office/drawing/2014/main" val="1133186512"/>
                  </a:ext>
                </a:extLst>
              </a:tr>
              <a:tr h="54424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lang="fa-IR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8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91436" marR="914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  <a:defRPr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91436" marR="914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lang="en-US" sz="16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Mitra" panose="00000400000000000000" pitchFamily="2" charset="-78"/>
                      </a:endParaRPr>
                    </a:p>
                  </a:txBody>
                  <a:tcPr marL="91436" marR="91436" anchor="ctr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1365DDC-EF05-B5AA-D18B-505A6024E037}"/>
              </a:ext>
            </a:extLst>
          </p:cNvPr>
          <p:cNvSpPr txBox="1"/>
          <p:nvPr/>
        </p:nvSpPr>
        <p:spPr>
          <a:xfrm>
            <a:off x="4078705" y="373197"/>
            <a:ext cx="4572000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000" b="1" dirty="0">
                <a:solidFill>
                  <a:srgbClr val="C00000"/>
                </a:solidFill>
                <a:cs typeface="B Zar" panose="00000400000000000000" pitchFamily="2" charset="-78"/>
              </a:rPr>
              <a:t>پرسنل واحد فناور، مسئوليت و تحصيلات آنها</a:t>
            </a:r>
          </a:p>
        </p:txBody>
      </p:sp>
    </p:spTree>
    <p:extLst>
      <p:ext uri="{BB962C8B-B14F-4D97-AF65-F5344CB8AC3E}">
        <p14:creationId xmlns:p14="http://schemas.microsoft.com/office/powerpoint/2010/main" val="4285414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069615B-36E5-0097-C540-A8063F02282D}"/>
              </a:ext>
            </a:extLst>
          </p:cNvPr>
          <p:cNvSpPr txBox="1"/>
          <p:nvPr/>
        </p:nvSpPr>
        <p:spPr>
          <a:xfrm>
            <a:off x="471055" y="337235"/>
            <a:ext cx="766156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a-IR" sz="18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anose="00000400000000000000" pitchFamily="2" charset="-78"/>
              </a:rPr>
              <a:t> </a:t>
            </a:r>
            <a:r>
              <a:rPr lang="fa-IR" sz="1800" kern="0" dirty="0">
                <a:cs typeface="B Mitra" panose="00000400000000000000" pitchFamily="2" charset="-78"/>
              </a:rPr>
              <a:t>ایده محوری مشخص:</a:t>
            </a:r>
          </a:p>
          <a:p>
            <a:pPr algn="r"/>
            <a:r>
              <a:rPr lang="fa-IR" sz="1800" kern="0" dirty="0">
                <a:cs typeface="B Mitra" panose="00000400000000000000" pitchFamily="2" charset="-78"/>
              </a:rPr>
              <a:t>توضیح ایده محوری (حداکثر 10 خط):</a:t>
            </a:r>
          </a:p>
          <a:p>
            <a:pPr algn="r"/>
            <a:endParaRPr lang="fa-IR" kern="0" dirty="0">
              <a:cs typeface="B Mitra" panose="00000400000000000000" pitchFamily="2" charset="-78"/>
            </a:endParaRPr>
          </a:p>
          <a:p>
            <a:pPr algn="r"/>
            <a:endParaRPr lang="fa-IR" sz="1800" kern="0" dirty="0">
              <a:cs typeface="B Mitra" panose="00000400000000000000" pitchFamily="2" charset="-78"/>
            </a:endParaRPr>
          </a:p>
          <a:p>
            <a:pPr algn="r"/>
            <a:endParaRPr lang="fa-IR" kern="0" dirty="0">
              <a:cs typeface="B Mitra" panose="00000400000000000000" pitchFamily="2" charset="-78"/>
            </a:endParaRPr>
          </a:p>
          <a:p>
            <a:pPr algn="r"/>
            <a:endParaRPr lang="fa-IR" sz="1800" kern="0" dirty="0">
              <a:cs typeface="B Mitra" panose="00000400000000000000" pitchFamily="2" charset="-78"/>
            </a:endParaRPr>
          </a:p>
          <a:p>
            <a:pPr algn="r"/>
            <a:endParaRPr lang="fa-IR" kern="0" dirty="0">
              <a:cs typeface="B Mitra" panose="00000400000000000000" pitchFamily="2" charset="-78"/>
            </a:endParaRPr>
          </a:p>
          <a:p>
            <a:pPr algn="r"/>
            <a:endParaRPr lang="fa-IR" sz="1800" kern="0" dirty="0">
              <a:cs typeface="B Mitra" panose="00000400000000000000" pitchFamily="2" charset="-78"/>
            </a:endParaRPr>
          </a:p>
          <a:p>
            <a:pPr algn="r"/>
            <a:endParaRPr lang="fa-IR" kern="0" dirty="0">
              <a:cs typeface="B Mitra" panose="00000400000000000000" pitchFamily="2" charset="-78"/>
            </a:endParaRPr>
          </a:p>
          <a:p>
            <a:pPr algn="r"/>
            <a:endParaRPr lang="fa-IR" sz="1800" kern="0" dirty="0">
              <a:cs typeface="B Mitra" panose="00000400000000000000" pitchFamily="2" charset="-78"/>
            </a:endParaRPr>
          </a:p>
          <a:p>
            <a:pPr algn="r"/>
            <a:endParaRPr lang="fa-IR" kern="0" dirty="0">
              <a:cs typeface="B Mitra" panose="00000400000000000000" pitchFamily="2" charset="-78"/>
            </a:endParaRPr>
          </a:p>
          <a:p>
            <a:pPr algn="r"/>
            <a:endParaRPr lang="fa-IR" sz="1800" kern="0" dirty="0">
              <a:cs typeface="B Mitra" panose="00000400000000000000" pitchFamily="2" charset="-78"/>
            </a:endParaRPr>
          </a:p>
          <a:p>
            <a:pPr algn="r"/>
            <a:endParaRPr lang="fa-IR" kern="0" dirty="0">
              <a:cs typeface="B Mitra" panose="00000400000000000000" pitchFamily="2" charset="-78"/>
            </a:endParaRPr>
          </a:p>
          <a:p>
            <a:pPr algn="r"/>
            <a:endParaRPr lang="en-US" sz="1800" kern="0" dirty="0">
              <a:cs typeface="B Mitra" panose="00000400000000000000" pitchFamily="2" charset="-78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BF5BD1E-0E1D-057A-DA3B-5AE1C79B16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4957" y="3098762"/>
            <a:ext cx="1329043" cy="154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452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73999" y="246960"/>
            <a:ext cx="830131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B Nazanin" pitchFamily="2" charset="-78"/>
              </a:rPr>
              <a:t>لیست محصولات و خدمات شرکت /هسته فناور (در صورت وجود)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70234" y="136044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006123"/>
              </p:ext>
            </p:extLst>
          </p:nvPr>
        </p:nvGraphicFramePr>
        <p:xfrm>
          <a:off x="449304" y="1101622"/>
          <a:ext cx="7019833" cy="2836084"/>
        </p:xfrm>
        <a:graphic>
          <a:graphicData uri="http://schemas.openxmlformats.org/drawingml/2006/table">
            <a:tbl>
              <a:tblPr rtl="1"/>
              <a:tblGrid>
                <a:gridCol w="1484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7072">
                  <a:extLst>
                    <a:ext uri="{9D8B030D-6E8A-4147-A177-3AD203B41FA5}">
                      <a16:colId xmlns:a16="http://schemas.microsoft.com/office/drawing/2014/main" val="3568547327"/>
                    </a:ext>
                  </a:extLst>
                </a:gridCol>
                <a:gridCol w="1207731">
                  <a:extLst>
                    <a:ext uri="{9D8B030D-6E8A-4147-A177-3AD203B41FA5}">
                      <a16:colId xmlns:a16="http://schemas.microsoft.com/office/drawing/2014/main" val="2008959766"/>
                    </a:ext>
                  </a:extLst>
                </a:gridCol>
                <a:gridCol w="16716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1534">
                  <a:extLst>
                    <a:ext uri="{9D8B030D-6E8A-4147-A177-3AD203B41FA5}">
                      <a16:colId xmlns:a16="http://schemas.microsoft.com/office/drawing/2014/main" val="3542363479"/>
                    </a:ext>
                  </a:extLst>
                </a:gridCol>
                <a:gridCol w="627044">
                  <a:extLst>
                    <a:ext uri="{9D8B030D-6E8A-4147-A177-3AD203B41FA5}">
                      <a16:colId xmlns:a16="http://schemas.microsoft.com/office/drawing/2014/main" val="1587806100"/>
                    </a:ext>
                  </a:extLst>
                </a:gridCol>
              </a:tblGrid>
              <a:tr h="114171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عنوان محصولات یا خدمات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سطح آمادگی محصول(</a:t>
                      </a: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TRL</a:t>
                      </a:r>
                      <a:r>
                        <a:rPr kumimoji="0" lang="fa-I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)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(مطابق جدول راهنمای اسلاید بعدی)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وضعیت محصول یا خدمت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(مطابق جدول راهنمای اسلاید بعدی)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دانش بنیانی/استاندارد اخذ شده داخلی یا بین المللی/ سایرمجوزهای قانونی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(مطابق جدول راهنمای اسلاید بعدی)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شماره تأییدیه دانش بنیانی/ سایرمجوزها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B Nazanin" pitchFamily="2" charset="-78"/>
                        </a:rPr>
                        <a:t>تاریخ اعتبار مجوز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941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91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258">
                <a:tc>
                  <a:txBody>
                    <a:bodyPr/>
                    <a:lstStyle/>
                    <a:p>
                      <a:pPr algn="ctr"/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258">
                <a:tc>
                  <a:txBody>
                    <a:bodyPr/>
                    <a:lstStyle/>
                    <a:p>
                      <a:pPr algn="ctr"/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B 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0831F592-E1FD-D59C-850D-B5CA72CE2C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4957" y="3166495"/>
            <a:ext cx="1329043" cy="154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933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5FE7D5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1083</Words>
  <Application>Microsoft Office PowerPoint</Application>
  <PresentationFormat>On-screen Show (16:9)</PresentationFormat>
  <Paragraphs>287</Paragraphs>
  <Slides>22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4" baseType="lpstr">
      <vt:lpstr>2  Nazanin</vt:lpstr>
      <vt:lpstr>Arial</vt:lpstr>
      <vt:lpstr>B Koodak</vt:lpstr>
      <vt:lpstr>B Mitra</vt:lpstr>
      <vt:lpstr>B Nazanin</vt:lpstr>
      <vt:lpstr>B Zar</vt:lpstr>
      <vt:lpstr>Calibri</vt:lpstr>
      <vt:lpstr>Corbel</vt:lpstr>
      <vt:lpstr>Times New Roman</vt:lpstr>
      <vt:lpstr>Wingdings</vt:lpstr>
      <vt:lpstr>Wingdings 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وضعیت بازار محصول/ خدمات فناورانه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Ahmad Mozafari</dc:creator>
  <cp:lastModifiedBy>Khosravi Mohammad</cp:lastModifiedBy>
  <cp:revision>101</cp:revision>
  <dcterms:modified xsi:type="dcterms:W3CDTF">2024-05-12T11:13:02Z</dcterms:modified>
</cp:coreProperties>
</file>